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5064" y="2209800"/>
            <a:ext cx="6321136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g-BG" sz="32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ХУДОЖЕСТВЕНИ ИЗРАЗНИ СРЕДСТВА – УРОК ЗА УПРАЖНЕНИЕ</a:t>
            </a:r>
            <a:endParaRPr lang="bg-BG" sz="3200" dirty="0">
              <a:solidFill>
                <a:schemeClr val="accent2">
                  <a:lumMod val="50000"/>
                </a:schemeClr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161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53924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g-BG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bg-BG" b="1" dirty="0" smtClean="0">
                <a:latin typeface="Times New Roman"/>
                <a:ea typeface="Calibri"/>
                <a:cs typeface="Times New Roman"/>
              </a:rPr>
            </a:br>
            <a:r>
              <a:rPr lang="bg-BG" b="1" dirty="0">
                <a:latin typeface="Times New Roman"/>
                <a:ea typeface="Calibri"/>
                <a:cs typeface="Times New Roman"/>
              </a:rPr>
              <a:t/>
            </a:r>
            <a:br>
              <a:rPr lang="bg-BG" b="1" dirty="0">
                <a:latin typeface="Times New Roman"/>
                <a:ea typeface="Calibri"/>
                <a:cs typeface="Times New Roman"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62000"/>
            <a:ext cx="7520940" cy="5715000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bg-BG" sz="3200" dirty="0">
                <a:solidFill>
                  <a:srgbClr val="0070C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Художествените изразни средства са предпочитани в художествените текстове </a:t>
            </a:r>
            <a:r>
              <a:rPr lang="en-US" sz="3200" dirty="0">
                <a:solidFill>
                  <a:srgbClr val="0070C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(</a:t>
            </a:r>
            <a:r>
              <a:rPr lang="bg-BG" sz="3200" dirty="0">
                <a:solidFill>
                  <a:srgbClr val="0070C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в зависимост от художествения замисъл и езиковия усет на автора</a:t>
            </a:r>
            <a:r>
              <a:rPr lang="en-US" sz="3200" dirty="0">
                <a:solidFill>
                  <a:srgbClr val="0070C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)</a:t>
            </a:r>
            <a:r>
              <a:rPr lang="bg-BG" sz="3200" dirty="0">
                <a:solidFill>
                  <a:srgbClr val="0070C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Най-често се употребяват езикови средства,  с които се постига емоционалност.</a:t>
            </a:r>
          </a:p>
          <a:p>
            <a:endParaRPr lang="bg-BG" sz="32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85800"/>
            <a:ext cx="7520940" cy="5105400"/>
          </a:xfrm>
        </p:spPr>
        <p:txBody>
          <a:bodyPr>
            <a:noAutofit/>
          </a:bodyPr>
          <a:lstStyle/>
          <a:p>
            <a:pPr indent="449580">
              <a:spcAft>
                <a:spcPts val="0"/>
              </a:spcAft>
            </a:pPr>
            <a:r>
              <a:rPr lang="bg-BG" sz="20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1.</a:t>
            </a:r>
            <a:r>
              <a:rPr lang="bg-BG" sz="2000" i="1" u="sng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АНАФОРА</a:t>
            </a:r>
            <a:r>
              <a:rPr lang="bg-BG" sz="20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– повторение в началото на стиха.</a:t>
            </a:r>
          </a:p>
          <a:p>
            <a:pPr>
              <a:spcAft>
                <a:spcPts val="0"/>
              </a:spcAft>
            </a:pPr>
            <a:r>
              <a:rPr lang="bg-BG" sz="2000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 Напр</a:t>
            </a:r>
            <a:r>
              <a:rPr lang="bg-BG" sz="20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„</a:t>
            </a:r>
            <a:r>
              <a:rPr lang="bg-BG" sz="2000" u="sng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нека</a:t>
            </a:r>
            <a:r>
              <a:rPr lang="bg-BG" sz="20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ни отрича историята,века</a:t>
            </a:r>
          </a:p>
          <a:p>
            <a:pPr>
              <a:spcAft>
                <a:spcPts val="0"/>
              </a:spcAft>
            </a:pPr>
            <a:r>
              <a:rPr lang="bg-BG" sz="20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           </a:t>
            </a:r>
            <a:r>
              <a:rPr lang="bg-BG" sz="2000" u="sng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нека</a:t>
            </a:r>
            <a:r>
              <a:rPr lang="bg-BG" sz="20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е трагично името ни, нека...“/“Опълченците на Шипка“/</a:t>
            </a:r>
          </a:p>
          <a:p>
            <a:pPr>
              <a:spcAft>
                <a:spcPts val="0"/>
              </a:spcAft>
            </a:pPr>
            <a:r>
              <a:rPr lang="bg-BG" sz="20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 </a:t>
            </a:r>
            <a:r>
              <a:rPr lang="bg-BG" sz="2000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	</a:t>
            </a:r>
            <a:r>
              <a:rPr lang="bg-BG" sz="20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2.</a:t>
            </a:r>
            <a:r>
              <a:rPr lang="bg-BG" sz="2000" i="1" u="sng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АНТИТЕЗА</a:t>
            </a:r>
            <a:r>
              <a:rPr lang="bg-BG" sz="20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bg-BG" sz="2000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– акцентът е върху два противоположни образа, картини, явления, качества или предмети.</a:t>
            </a:r>
          </a:p>
          <a:p>
            <a:pPr>
              <a:spcAft>
                <a:spcPts val="0"/>
              </a:spcAft>
            </a:pPr>
            <a:r>
              <a:rPr lang="bg-BG" sz="20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 Напр</a:t>
            </a:r>
            <a:r>
              <a:rPr lang="bg-BG" sz="2000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„и  </a:t>
            </a:r>
            <a:r>
              <a:rPr lang="bg-BG" sz="2000" u="sng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чуждите</a:t>
            </a:r>
            <a:r>
              <a:rPr lang="bg-BG" sz="2000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и </a:t>
            </a:r>
            <a:r>
              <a:rPr lang="bg-BG" sz="2000" u="sng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нашите</a:t>
            </a:r>
            <a:r>
              <a:rPr lang="bg-BG" sz="2000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в хор...“ /“Българският език“/</a:t>
            </a:r>
          </a:p>
          <a:p>
            <a:pPr>
              <a:spcAft>
                <a:spcPts val="0"/>
              </a:spcAft>
            </a:pPr>
            <a:r>
              <a:rPr lang="bg-BG" sz="2000" dirty="0" smtClean="0">
                <a:latin typeface="Arial Black" panose="020B0A04020102020204" pitchFamily="34" charset="0"/>
                <a:ea typeface="Calibri"/>
                <a:cs typeface="Times New Roman"/>
              </a:rPr>
              <a:t>	</a:t>
            </a:r>
            <a:r>
              <a:rPr lang="bg-BG" sz="2000" dirty="0" smtClean="0">
                <a:solidFill>
                  <a:srgbClr val="7030A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3.</a:t>
            </a:r>
            <a:r>
              <a:rPr lang="bg-BG" sz="2000" i="1" u="sng" dirty="0" smtClean="0">
                <a:solidFill>
                  <a:srgbClr val="7030A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МЕТАФОРА</a:t>
            </a:r>
            <a:r>
              <a:rPr lang="bg-BG" sz="2000" dirty="0" smtClean="0">
                <a:solidFill>
                  <a:srgbClr val="7030A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bg-BG" sz="2000" dirty="0">
                <a:solidFill>
                  <a:srgbClr val="7030A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– черти, белези и действия се пренасят върху друг предмет въз оснонва на някакво сходство или прилика.</a:t>
            </a:r>
          </a:p>
          <a:p>
            <a:pPr>
              <a:spcAft>
                <a:spcPts val="0"/>
              </a:spcAft>
            </a:pPr>
            <a:r>
              <a:rPr lang="bg-BG" sz="2000" dirty="0" smtClean="0">
                <a:solidFill>
                  <a:srgbClr val="7030A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 Напр</a:t>
            </a:r>
            <a:r>
              <a:rPr lang="bg-BG" sz="2000" dirty="0">
                <a:solidFill>
                  <a:srgbClr val="7030A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„желязото срещат с железни си гърди“ /“Опълченците на Шипка“/</a:t>
            </a:r>
          </a:p>
          <a:p>
            <a:pPr>
              <a:spcAft>
                <a:spcPts val="0"/>
              </a:spcAft>
            </a:pPr>
            <a:r>
              <a:rPr lang="bg-BG" sz="2000" dirty="0">
                <a:solidFill>
                  <a:srgbClr val="7030A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 </a:t>
            </a:r>
            <a:endParaRPr lang="bg-BG" sz="2000" dirty="0">
              <a:solidFill>
                <a:srgbClr val="7030A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6819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85800"/>
            <a:ext cx="7520940" cy="52578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bg-BG" sz="2000" dirty="0" smtClean="0">
                <a:latin typeface="Arial Black" panose="020B0A04020102020204" pitchFamily="34" charset="0"/>
                <a:ea typeface="Calibri"/>
                <a:cs typeface="Times New Roman"/>
              </a:rPr>
              <a:t>   </a:t>
            </a:r>
            <a:r>
              <a:rPr lang="bg-BG" sz="2000" dirty="0" smtClean="0">
                <a:solidFill>
                  <a:srgbClr val="92D05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4.</a:t>
            </a:r>
            <a:r>
              <a:rPr lang="bg-BG" sz="2000" i="1" u="sng" dirty="0" smtClean="0">
                <a:solidFill>
                  <a:srgbClr val="92D05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ХИПЕРБОЛА</a:t>
            </a:r>
            <a:r>
              <a:rPr lang="bg-BG" sz="2000" dirty="0" smtClean="0">
                <a:solidFill>
                  <a:srgbClr val="92D05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bg-BG" sz="2000" dirty="0">
                <a:solidFill>
                  <a:srgbClr val="92D05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– силно преувеличение</a:t>
            </a:r>
          </a:p>
          <a:p>
            <a:pPr>
              <a:spcAft>
                <a:spcPts val="0"/>
              </a:spcAft>
            </a:pPr>
            <a:r>
              <a:rPr lang="bg-BG" sz="2000" dirty="0" smtClean="0">
                <a:solidFill>
                  <a:srgbClr val="92D05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Напр</a:t>
            </a:r>
            <a:r>
              <a:rPr lang="bg-BG" sz="2000" dirty="0">
                <a:solidFill>
                  <a:srgbClr val="92D05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„нов дъжд от куршуми“ /“Опълченците на Шипка“/</a:t>
            </a:r>
          </a:p>
          <a:p>
            <a:pPr>
              <a:spcAft>
                <a:spcPts val="0"/>
              </a:spcAft>
            </a:pPr>
            <a:r>
              <a:rPr lang="bg-BG" sz="2000" dirty="0">
                <a:latin typeface="Arial Black" panose="020B0A04020102020204" pitchFamily="34" charset="0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bg-BG" sz="2000" dirty="0">
                <a:latin typeface="Arial Black" panose="020B0A04020102020204" pitchFamily="34" charset="0"/>
                <a:ea typeface="Calibri"/>
                <a:cs typeface="Times New Roman"/>
              </a:rPr>
              <a:t>	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5.</a:t>
            </a:r>
            <a:r>
              <a:rPr lang="bg-BG" sz="2000" i="1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ОЛИЦЕТВОРЕНИЕ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 – приписват се качества на предмети, явления или животни.</a:t>
            </a:r>
          </a:p>
          <a:p>
            <a:pPr>
              <a:spcAft>
                <a:spcPts val="0"/>
              </a:spcAft>
            </a:pPr>
            <a:r>
              <a:rPr lang="bg-BG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 Напр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автомобилът изрева</a:t>
            </a:r>
          </a:p>
          <a:p>
            <a:pPr>
              <a:spcAft>
                <a:spcPts val="0"/>
              </a:spcAft>
            </a:pP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bg-BG" sz="2000" dirty="0">
                <a:latin typeface="Arial Black" panose="020B0A04020102020204" pitchFamily="34" charset="0"/>
                <a:ea typeface="Calibri"/>
                <a:cs typeface="Times New Roman"/>
              </a:rPr>
              <a:t>	</a:t>
            </a:r>
            <a:r>
              <a:rPr lang="bg-BG" sz="20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6.</a:t>
            </a:r>
            <a:r>
              <a:rPr lang="bg-BG" sz="2000" i="1" u="sng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РЕТОРИЧЕН ВЪПРОС</a:t>
            </a:r>
            <a:r>
              <a:rPr lang="bg-BG" sz="20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– въпросително изречение, което не изисква отговор, а е с цел да провокира реакция.</a:t>
            </a:r>
          </a:p>
          <a:p>
            <a:pPr>
              <a:spcAft>
                <a:spcPts val="0"/>
              </a:spcAft>
            </a:pPr>
            <a:r>
              <a:rPr lang="bg-BG" sz="2000" dirty="0" smtClean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 Напр</a:t>
            </a:r>
            <a:r>
              <a:rPr lang="bg-BG" sz="20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„Вслушал ли се някой досега</a:t>
            </a:r>
          </a:p>
          <a:p>
            <a:pPr>
              <a:spcAft>
                <a:spcPts val="0"/>
              </a:spcAft>
            </a:pPr>
            <a:r>
              <a:rPr lang="bg-BG" sz="20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         в мелодията на твоите звуци сладки? /“Българският език“/</a:t>
            </a:r>
          </a:p>
          <a:p>
            <a:pPr>
              <a:spcAft>
                <a:spcPts val="0"/>
              </a:spcAft>
            </a:pPr>
            <a:r>
              <a:rPr lang="bg-BG" sz="20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 </a:t>
            </a:r>
          </a:p>
          <a:p>
            <a:endParaRPr lang="bg-BG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9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09600"/>
            <a:ext cx="7520940" cy="5791200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bg-BG" sz="1800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 </a:t>
            </a:r>
            <a:r>
              <a:rPr lang="bg-BG" sz="2000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7.</a:t>
            </a:r>
            <a:r>
              <a:rPr lang="bg-BG" sz="2000" i="1" u="sng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ИРОНИЯ </a:t>
            </a:r>
            <a:r>
              <a:rPr lang="bg-BG" sz="2000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– влага се коренно противоположен смисъл от буквалния с цел да се осмее някое негативно явление.</a:t>
            </a:r>
          </a:p>
          <a:p>
            <a:pPr>
              <a:spcAft>
                <a:spcPts val="0"/>
              </a:spcAft>
            </a:pPr>
            <a:r>
              <a:rPr lang="bg-BG" sz="1800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bg-BG" sz="1800" dirty="0">
                <a:latin typeface="Arial Black" panose="020B0A04020102020204" pitchFamily="34" charset="0"/>
                <a:ea typeface="Calibri"/>
                <a:cs typeface="Times New Roman"/>
              </a:rPr>
              <a:t>	</a:t>
            </a:r>
            <a:r>
              <a:rPr lang="bg-BG" sz="2000" dirty="0">
                <a:solidFill>
                  <a:srgbClr val="00B0F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8.</a:t>
            </a:r>
            <a:r>
              <a:rPr lang="bg-BG" sz="2000" i="1" u="sng" dirty="0">
                <a:solidFill>
                  <a:srgbClr val="00B0F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ИНВЕРСИЯ </a:t>
            </a:r>
            <a:r>
              <a:rPr lang="bg-BG" sz="2000" i="1" dirty="0">
                <a:solidFill>
                  <a:srgbClr val="00B0F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– </a:t>
            </a:r>
            <a:r>
              <a:rPr lang="bg-BG" sz="2000" dirty="0">
                <a:solidFill>
                  <a:srgbClr val="00B0F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изразно средство, при което се променя обичайният словоред, за да се акцентира върху думата, на която пада логическото ударение.</a:t>
            </a:r>
          </a:p>
          <a:p>
            <a:pPr>
              <a:spcAft>
                <a:spcPts val="0"/>
              </a:spcAft>
            </a:pPr>
            <a:r>
              <a:rPr lang="bg-BG" sz="2000" dirty="0" smtClean="0">
                <a:solidFill>
                  <a:srgbClr val="00B0F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 Напр</a:t>
            </a:r>
            <a:r>
              <a:rPr lang="bg-BG" sz="2000" dirty="0">
                <a:solidFill>
                  <a:srgbClr val="00B0F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„орлякът юнашки“</a:t>
            </a:r>
          </a:p>
          <a:p>
            <a:pPr>
              <a:spcAft>
                <a:spcPts val="0"/>
              </a:spcAft>
            </a:pPr>
            <a:r>
              <a:rPr lang="bg-BG" sz="1800" dirty="0">
                <a:solidFill>
                  <a:srgbClr val="00B0F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bg-BG" sz="1800" dirty="0">
                <a:latin typeface="Arial Black" panose="020B0A04020102020204" pitchFamily="34" charset="0"/>
                <a:ea typeface="Calibri"/>
                <a:cs typeface="Times New Roman"/>
              </a:rPr>
              <a:t>	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9.</a:t>
            </a:r>
            <a:r>
              <a:rPr lang="bg-BG" sz="2000" i="1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СРАВНЕНИЕ 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– използва се </a:t>
            </a:r>
            <a:r>
              <a:rPr lang="bg-BG" sz="2000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като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bg-BG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  Напр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„идат </a:t>
            </a:r>
            <a:r>
              <a:rPr lang="bg-BG" sz="2000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като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 тигри, бягат </a:t>
            </a:r>
            <a:r>
              <a:rPr lang="bg-BG" sz="2000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като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 овци“ /“Опълченците на Шипка“/</a:t>
            </a:r>
          </a:p>
          <a:p>
            <a:pPr>
              <a:spcAft>
                <a:spcPts val="0"/>
              </a:spcAft>
            </a:pPr>
            <a:r>
              <a:rPr lang="bg-BG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bg-BG" sz="1800" dirty="0">
                <a:latin typeface="Arial Black" panose="020B0A04020102020204" pitchFamily="34" charset="0"/>
                <a:ea typeface="Calibri"/>
                <a:cs typeface="Times New Roman"/>
              </a:rPr>
              <a:t>	</a:t>
            </a:r>
            <a:r>
              <a:rPr lang="bg-BG" sz="2000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10.</a:t>
            </a:r>
            <a:r>
              <a:rPr lang="bg-BG" sz="2000" i="1" u="sng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ЕПИТЕТ </a:t>
            </a:r>
            <a:r>
              <a:rPr lang="bg-BG" sz="2000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–художествено определение.</a:t>
            </a:r>
          </a:p>
          <a:p>
            <a:pPr>
              <a:spcAft>
                <a:spcPts val="0"/>
              </a:spcAft>
            </a:pPr>
            <a:r>
              <a:rPr lang="bg-BG" sz="20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  Напр</a:t>
            </a:r>
            <a:r>
              <a:rPr lang="bg-BG" sz="2000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.“език прекрасен“ /“Българският език“/</a:t>
            </a:r>
          </a:p>
          <a:p>
            <a:pPr>
              <a:spcAft>
                <a:spcPts val="0"/>
              </a:spcAft>
            </a:pPr>
            <a:r>
              <a:rPr lang="bg-BG" sz="2000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 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731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520940" cy="51054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bg-BG" sz="2000" dirty="0" smtClean="0">
                <a:latin typeface="Arial Black" panose="020B0A04020102020204" pitchFamily="34" charset="0"/>
                <a:ea typeface="Calibri"/>
                <a:cs typeface="Times New Roman"/>
              </a:rPr>
              <a:t>   </a:t>
            </a:r>
            <a:r>
              <a:rPr lang="bg-BG" sz="2000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11.</a:t>
            </a:r>
            <a:r>
              <a:rPr lang="bg-BG" sz="2000" i="1" u="sng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КОНТРАСТ</a:t>
            </a:r>
            <a:r>
              <a:rPr lang="bg-BG" sz="2000" i="1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bg-BG" sz="2000" i="1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– </a:t>
            </a:r>
            <a:r>
              <a:rPr lang="bg-BG" sz="20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художествен похват, при който се съпоставят противоположни образи, картини, преживявания и идеи.</a:t>
            </a:r>
          </a:p>
          <a:p>
            <a:pPr>
              <a:spcAft>
                <a:spcPts val="0"/>
              </a:spcAft>
            </a:pPr>
            <a:r>
              <a:rPr lang="bg-BG" sz="20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bg-BG" sz="2000" dirty="0">
                <a:latin typeface="Arial Black" panose="020B0A04020102020204" pitchFamily="34" charset="0"/>
                <a:ea typeface="Calibri"/>
                <a:cs typeface="Times New Roman"/>
              </a:rPr>
              <a:t>	</a:t>
            </a:r>
            <a:r>
              <a:rPr lang="bg-BG" sz="20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12.</a:t>
            </a:r>
            <a:r>
              <a:rPr lang="bg-BG" sz="2000" i="1" u="sng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СИНЕКДОХА</a:t>
            </a:r>
            <a:r>
              <a:rPr lang="bg-BG" sz="20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– замяна на названието на цялото с някоя негова част.</a:t>
            </a:r>
          </a:p>
          <a:p>
            <a:pPr>
              <a:spcAft>
                <a:spcPts val="0"/>
              </a:spcAft>
            </a:pPr>
            <a:r>
              <a:rPr lang="bg-BG" sz="2000" dirty="0" smtClean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 Напр</a:t>
            </a:r>
            <a:r>
              <a:rPr lang="bg-BG" sz="20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„бащино </a:t>
            </a:r>
            <a:r>
              <a:rPr lang="bg-BG" sz="2000" dirty="0" smtClean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огнище“</a:t>
            </a:r>
          </a:p>
          <a:p>
            <a:pPr>
              <a:spcAft>
                <a:spcPts val="0"/>
              </a:spcAft>
            </a:pPr>
            <a:r>
              <a:rPr lang="bg-BG" sz="20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bg-BG" sz="2000" dirty="0" smtClean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</a:t>
            </a:r>
          </a:p>
          <a:p>
            <a:pPr>
              <a:spcAft>
                <a:spcPts val="0"/>
              </a:spcAft>
            </a:pPr>
            <a:r>
              <a:rPr lang="bg-BG" sz="2000" dirty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bg-BG" sz="2000" dirty="0" smtClean="0">
                <a:solidFill>
                  <a:schemeClr val="accent2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</a:t>
            </a:r>
            <a:r>
              <a:rPr lang="bg-BG" sz="2000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13.</a:t>
            </a:r>
            <a:r>
              <a:rPr lang="bg-BG" sz="2000" i="1" u="sng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МЕТОНИМИЯ </a:t>
            </a:r>
            <a:r>
              <a:rPr lang="bg-BG" sz="20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– названието на един обект се замества от друг въз основа на сходство.</a:t>
            </a:r>
          </a:p>
          <a:p>
            <a:pPr>
              <a:spcAft>
                <a:spcPts val="0"/>
              </a:spcAft>
            </a:pPr>
            <a:r>
              <a:rPr lang="bg-BG" sz="2000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    Напр</a:t>
            </a:r>
            <a:r>
              <a:rPr lang="bg-BG" sz="20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 „върхът отговори с други вик – ура“ /“Опълченците на Шипка“/</a:t>
            </a:r>
            <a:endParaRPr lang="bg-BG" sz="2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454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520940" cy="4995372"/>
          </a:xfrm>
        </p:spPr>
        <p:txBody>
          <a:bodyPr>
            <a:normAutofit/>
          </a:bodyPr>
          <a:lstStyle/>
          <a:p>
            <a:r>
              <a:rPr lang="bg-BG" sz="2000" i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Задача:</a:t>
            </a:r>
            <a:r>
              <a:rPr lang="bg-BG" sz="20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bg-BG" sz="20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Припомнете си текста на стихотворението „На прощаване“ от Христо Ботев.</a:t>
            </a:r>
          </a:p>
          <a:p>
            <a:pPr marL="457200" indent="-457200">
              <a:buAutoNum type="arabicPeriod"/>
            </a:pPr>
            <a:r>
              <a:rPr lang="bg-BG" sz="20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Открийте следните изразни средства:</a:t>
            </a:r>
          </a:p>
          <a:p>
            <a:pPr>
              <a:buFontTx/>
              <a:buChar char="-"/>
            </a:pPr>
            <a:r>
              <a:rPr lang="bg-BG" sz="20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обръщения;                  - инверсия;</a:t>
            </a:r>
          </a:p>
          <a:p>
            <a:pPr>
              <a:buFontTx/>
              <a:buChar char="-"/>
            </a:pPr>
            <a:r>
              <a:rPr lang="bg-BG" sz="2000" i="1" dirty="0">
                <a:solidFill>
                  <a:srgbClr val="FF0000"/>
                </a:solidFill>
                <a:latin typeface="Arial Black" panose="020B0A04020102020204" pitchFamily="34" charset="0"/>
              </a:rPr>
              <a:t>е</a:t>
            </a:r>
            <a:r>
              <a:rPr lang="bg-BG" sz="20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питети;                        - повторения;</a:t>
            </a:r>
          </a:p>
          <a:p>
            <a:pPr>
              <a:buFontTx/>
              <a:buChar char="-"/>
            </a:pPr>
            <a:r>
              <a:rPr lang="bg-BG" sz="2000" i="1" dirty="0">
                <a:solidFill>
                  <a:srgbClr val="FF0000"/>
                </a:solidFill>
                <a:latin typeface="Arial Black" panose="020B0A04020102020204" pitchFamily="34" charset="0"/>
              </a:rPr>
              <a:t>с</a:t>
            </a:r>
            <a:r>
              <a:rPr lang="bg-BG" sz="20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инекдоха;                   - метонимия;</a:t>
            </a:r>
          </a:p>
          <a:p>
            <a:pPr>
              <a:buFontTx/>
              <a:buChar char="-"/>
            </a:pPr>
            <a:r>
              <a:rPr lang="bg-BG" sz="2000" i="1" dirty="0">
                <a:solidFill>
                  <a:srgbClr val="FF0000"/>
                </a:solidFill>
                <a:latin typeface="Arial Black" panose="020B0A04020102020204" pitchFamily="34" charset="0"/>
              </a:rPr>
              <a:t>м</a:t>
            </a:r>
            <a:r>
              <a:rPr lang="bg-BG" sz="20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етафора;                    - олицетворение;</a:t>
            </a:r>
          </a:p>
          <a:p>
            <a:pPr>
              <a:buFontTx/>
              <a:buChar char="-"/>
            </a:pPr>
            <a:r>
              <a:rPr lang="bg-BG" sz="2000" i="1" dirty="0">
                <a:solidFill>
                  <a:srgbClr val="FF0000"/>
                </a:solidFill>
                <a:latin typeface="Arial Black" panose="020B0A04020102020204" pitchFamily="34" charset="0"/>
              </a:rPr>
              <a:t>к</a:t>
            </a:r>
            <a:r>
              <a:rPr lang="bg-BG" sz="20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онтраст;                      - антитеза;</a:t>
            </a:r>
          </a:p>
          <a:p>
            <a:pPr>
              <a:buFontTx/>
              <a:buChar char="-"/>
            </a:pPr>
            <a:r>
              <a:rPr lang="bg-BG" sz="2000" i="1" dirty="0">
                <a:solidFill>
                  <a:srgbClr val="FF0000"/>
                </a:solidFill>
                <a:latin typeface="Arial Black" panose="020B0A04020102020204" pitchFamily="34" charset="0"/>
              </a:rPr>
              <a:t>о</a:t>
            </a:r>
            <a:r>
              <a:rPr lang="bg-BG" sz="20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позиции;                     - анафора;</a:t>
            </a:r>
          </a:p>
          <a:p>
            <a:pPr marL="0" indent="0"/>
            <a:endParaRPr lang="bg-BG" sz="20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</TotalTime>
  <Words>176</Words>
  <Application>Microsoft Office PowerPoint</Application>
  <PresentationFormat>Презентация на цял екран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8" baseType="lpstr">
      <vt:lpstr>Angles</vt:lpstr>
      <vt:lpstr>Презентация на PowerPoint</vt:lpstr>
      <vt:lpstr> 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Veselina Muhtarova</dc:creator>
  <cp:lastModifiedBy>Потребител на Windows</cp:lastModifiedBy>
  <cp:revision>7</cp:revision>
  <dcterms:created xsi:type="dcterms:W3CDTF">2006-08-16T00:00:00Z</dcterms:created>
  <dcterms:modified xsi:type="dcterms:W3CDTF">2020-03-24T11:48:14Z</dcterms:modified>
</cp:coreProperties>
</file>