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7" r:id="rId3"/>
    <p:sldId id="279" r:id="rId4"/>
    <p:sldId id="284" r:id="rId5"/>
    <p:sldId id="281" r:id="rId6"/>
    <p:sldId id="259" r:id="rId7"/>
    <p:sldId id="282" r:id="rId8"/>
    <p:sldId id="286" r:id="rId9"/>
    <p:sldId id="295" r:id="rId10"/>
    <p:sldId id="294" r:id="rId11"/>
    <p:sldId id="296" r:id="rId12"/>
    <p:sldId id="285" r:id="rId13"/>
    <p:sldId id="292" r:id="rId14"/>
    <p:sldId id="293" r:id="rId15"/>
    <p:sldId id="260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811DD-E35A-4871-9C8A-0538E4F81D3F}" type="datetimeFigureOut">
              <a:rPr lang="bg-BG" smtClean="0"/>
              <a:pPr/>
              <a:t>20.3.2020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522C-6067-46F2-BB24-004D729540A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76E5DE-27A2-44BA-9948-271A274C17D5}" type="slidenum">
              <a:rPr lang="bg-BG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258B3-8696-4C5D-B481-806610478F12}" type="slidenum">
              <a:rPr lang="bg-BG"/>
              <a:pPr/>
              <a:t>11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2C499C-C8AA-49C4-A4A6-8286E0839A15}" type="slidenum">
              <a:rPr lang="bg-BG"/>
              <a:pPr/>
              <a:t>13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4D9321-3203-430E-BD98-C146F417C197}" type="slidenum">
              <a:rPr lang="bg-BG"/>
              <a:pPr/>
              <a:t>14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9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83F5902-1691-43CF-BBE5-49603DA9C7EA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36D24-94CC-460C-A92B-1CBFDF36B8F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8599-E25D-457B-86E9-9CBAE9786B72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33402-9778-456B-BBAB-4C2F3584472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5DC0-BC7A-4F2C-B117-EC2C52A802D5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18BB-C536-4018-B2A8-1EB36F8E399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BDA4-B662-4360-B538-E35037622212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6CA6-EEE9-47D0-B10A-48ADBC54DB9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11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4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5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4E0E6-198E-4047-B0F0-8E4D9FEB9486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EFCB-BE80-4ED9-BAD0-D4643127D7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C184-08E9-4A59-9CDB-211CFAA94758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0E9A-FC9C-420F-A062-AECF5EE6CFC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960A-6E69-49A2-A5DD-C590E05510DD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10C0887-00C6-4098-83A3-E40D2176C48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2801-3376-48E1-B187-6C7D2A3C15FF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4880-105D-47EB-AB59-ADAABC3AB5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3247-6902-4CED-A2DE-9ECC80D3D47C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3653A-BC3F-4E11-876C-1519CBE4349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63FD9D0-62A2-4071-B0B9-29AD00E1BA67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72B9A6A-6975-4CBD-AB3A-65E305D2B5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145AFE7-E6A3-4811-88FA-84959A8D4411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8A8CDB7-8386-4779-96AA-8368237C06D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9FEA61D-A168-47BF-AEB1-8804731D3462}" type="datetimeFigureOut">
              <a:rPr lang="bg-BG"/>
              <a:pPr>
                <a:defRPr/>
              </a:pPr>
              <a:t>20.3.2020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0433670-E5A9-4A3B-9347-F6A54C6330D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8062912" cy="2160240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bg-BG" sz="4800" dirty="0" smtClean="0"/>
              <a:t/>
            </a:r>
            <a:br>
              <a:rPr lang="bg-BG" sz="4800" dirty="0" smtClean="0"/>
            </a:br>
            <a:r>
              <a:rPr lang="bg-BG" sz="4800" dirty="0" smtClean="0"/>
              <a:t/>
            </a:r>
            <a:br>
              <a:rPr lang="bg-BG" sz="4800" dirty="0" smtClean="0"/>
            </a:br>
            <a:r>
              <a:rPr lang="bg-BG" sz="4800" dirty="0" smtClean="0"/>
              <a:t/>
            </a:r>
            <a:br>
              <a:rPr lang="bg-BG" sz="4800" dirty="0" smtClean="0"/>
            </a:br>
            <a:r>
              <a:rPr lang="pt-PT" sz="4000" dirty="0" smtClean="0">
                <a:latin typeface="Arial" pitchFamily="34" charset="0"/>
                <a:cs typeface="Arial" pitchFamily="34" charset="0"/>
              </a:rPr>
              <a:t>Използване на анимационни ефекти по отношене на елементите на слайдовете</a:t>
            </a:r>
            <a:endParaRPr lang="bg-BG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Animation Schemes</a:t>
            </a:r>
            <a:r>
              <a:rPr lang="bg-BG" b="1" smtClean="0"/>
              <a:t> – анимационни схеми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543425"/>
          </a:xfrm>
        </p:spPr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Една</a:t>
            </a:r>
            <a:r>
              <a:rPr lang="ru-RU" dirty="0" smtClean="0"/>
              <a:t> </a:t>
            </a:r>
            <a:r>
              <a:rPr lang="ru-RU" dirty="0"/>
              <a:t>анимационна схема се </a:t>
            </a:r>
            <a:r>
              <a:rPr lang="ru-RU" dirty="0" smtClean="0"/>
              <a:t>прилага </a:t>
            </a:r>
            <a:r>
              <a:rPr lang="ru-RU" dirty="0"/>
              <a:t>към цял слайд и се състои от три </a:t>
            </a:r>
            <a:r>
              <a:rPr lang="ru-RU" dirty="0" smtClean="0"/>
              <a:t>незадължителни части </a:t>
            </a:r>
            <a:r>
              <a:rPr lang="ru-RU" dirty="0"/>
              <a:t>– анимиране на заглавието (</a:t>
            </a:r>
            <a:r>
              <a:rPr lang="ru-RU" b="1" dirty="0"/>
              <a:t>Title), </a:t>
            </a:r>
            <a:r>
              <a:rPr lang="ru-RU" dirty="0"/>
              <a:t>анимиране на</a:t>
            </a:r>
          </a:p>
          <a:p>
            <a:pPr>
              <a:buNone/>
              <a:defRPr/>
            </a:pPr>
            <a:r>
              <a:rPr lang="bg-BG" dirty="0" smtClean="0"/>
              <a:t>	съдържанието </a:t>
            </a:r>
            <a:r>
              <a:rPr lang="bg-BG" dirty="0"/>
              <a:t>(</a:t>
            </a:r>
            <a:r>
              <a:rPr lang="en-US" b="1" dirty="0"/>
              <a:t>Body) </a:t>
            </a:r>
            <a:r>
              <a:rPr lang="bg-BG" dirty="0"/>
              <a:t>и преход </a:t>
            </a:r>
            <a:r>
              <a:rPr lang="bg-BG" b="1" dirty="0"/>
              <a:t>(</a:t>
            </a:r>
            <a:r>
              <a:rPr lang="en-US" b="1" dirty="0"/>
              <a:t>Slide Transition).</a:t>
            </a:r>
            <a:endParaRPr lang="bg-BG" dirty="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64388" y="1916113"/>
            <a:ext cx="1585912" cy="4398962"/>
          </a:xfrm>
        </p:spPr>
      </p:pic>
      <p:sp>
        <p:nvSpPr>
          <p:cNvPr id="6" name="Rounded Rectangular Callout 5"/>
          <p:cNvSpPr/>
          <p:nvPr/>
        </p:nvSpPr>
        <p:spPr bwMode="auto">
          <a:xfrm>
            <a:off x="5148064" y="3861048"/>
            <a:ext cx="1799431" cy="1152128"/>
          </a:xfrm>
          <a:prstGeom prst="wedgeRoundRectCallout">
            <a:avLst>
              <a:gd name="adj1" fmla="val 66643"/>
              <a:gd name="adj2" fmla="val 13641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Приложи към всички слайдове</a:t>
            </a:r>
          </a:p>
          <a:p>
            <a:pPr algn="ctr" eaLnBrk="0" hangingPunct="0">
              <a:defRPr/>
            </a:pPr>
            <a:r>
              <a:rPr lang="bg-BG" dirty="0" err="1" smtClean="0">
                <a:solidFill>
                  <a:schemeClr val="tx1"/>
                </a:solidFill>
                <a:latin typeface="Times New Roman" pitchFamily="18" charset="0"/>
              </a:rPr>
              <a:t>лайд</a:t>
            </a:r>
            <a:endParaRPr lang="bg-B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788024" y="5589240"/>
            <a:ext cx="1871663" cy="1079772"/>
          </a:xfrm>
          <a:prstGeom prst="wedgeRoundRectCallout">
            <a:avLst>
              <a:gd name="adj1" fmla="val 79035"/>
              <a:gd name="adj2" fmla="val 39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Старт на </a:t>
            </a:r>
            <a:r>
              <a:rPr lang="bg-BG" dirty="0" err="1" smtClean="0">
                <a:solidFill>
                  <a:srgbClr val="000000"/>
                </a:solidFill>
                <a:latin typeface="Times New Roman" pitchFamily="18" charset="0"/>
              </a:rPr>
              <a:t>ани-мацията</a:t>
            </a: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 на </a:t>
            </a:r>
            <a:r>
              <a:rPr lang="bg-BG" dirty="0" err="1" smtClean="0">
                <a:solidFill>
                  <a:srgbClr val="000000"/>
                </a:solidFill>
                <a:latin typeface="Times New Roman" pitchFamily="18" charset="0"/>
              </a:rPr>
              <a:t>текущуя</a:t>
            </a: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 слайд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Slide Transition</a:t>
            </a:r>
            <a:r>
              <a:rPr lang="bg-BG" b="1" dirty="0" smtClean="0"/>
              <a:t> – преходи в слайдовете </a:t>
            </a:r>
            <a:endParaRPr lang="bg-BG" dirty="0" smtClean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104" y="1268760"/>
            <a:ext cx="1800225" cy="4959350"/>
          </a:xfrm>
        </p:spPr>
      </p:pic>
      <p:sp>
        <p:nvSpPr>
          <p:cNvPr id="5" name="Rounded Rectangular Callout 4"/>
          <p:cNvSpPr/>
          <p:nvPr/>
        </p:nvSpPr>
        <p:spPr bwMode="auto">
          <a:xfrm>
            <a:off x="3563888" y="1052736"/>
            <a:ext cx="1800423" cy="1008112"/>
          </a:xfrm>
          <a:prstGeom prst="wedgeRoundRectCallout">
            <a:avLst>
              <a:gd name="adj1" fmla="val 60723"/>
              <a:gd name="adj2" fmla="val 267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Приложи към избраните файлове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380312" y="3501008"/>
            <a:ext cx="1619672" cy="1008757"/>
          </a:xfrm>
          <a:prstGeom prst="wedgeRoundRectCallout">
            <a:avLst>
              <a:gd name="adj1" fmla="val -59313"/>
              <a:gd name="adj2" fmla="val 403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Скорост: бавно, средно, бързо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199312" y="4581128"/>
            <a:ext cx="1944688" cy="360363"/>
          </a:xfrm>
          <a:prstGeom prst="wedgeRoundRectCallout">
            <a:avLst>
              <a:gd name="adj1" fmla="val -60717"/>
              <a:gd name="adj2" fmla="val -278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Звук</a:t>
            </a:r>
            <a:endParaRPr lang="bg-BG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491880" y="3717032"/>
            <a:ext cx="1800225" cy="647700"/>
          </a:xfrm>
          <a:prstGeom prst="wedgeRoundRectCallout">
            <a:avLst>
              <a:gd name="adj1" fmla="val 60021"/>
              <a:gd name="adj2" fmla="val 365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Промяна на    прехода</a:t>
            </a:r>
            <a:endParaRPr lang="bg-BG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491880" y="4509120"/>
            <a:ext cx="1800225" cy="647700"/>
          </a:xfrm>
          <a:prstGeom prst="wedgeRoundRectCallout">
            <a:avLst>
              <a:gd name="adj1" fmla="val 60021"/>
              <a:gd name="adj2" fmla="val 365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Смяна на слайда</a:t>
            </a:r>
            <a:endParaRPr lang="bg-BG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380312" y="4941168"/>
            <a:ext cx="1763688" cy="576064"/>
          </a:xfrm>
          <a:prstGeom prst="wedgeRoundRectCallout">
            <a:avLst>
              <a:gd name="adj1" fmla="val -101022"/>
              <a:gd name="adj2" fmla="val 48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При </a:t>
            </a:r>
            <a:r>
              <a:rPr lang="bg-BG" sz="1600" dirty="0" err="1" smtClean="0">
                <a:solidFill>
                  <a:srgbClr val="000000"/>
                </a:solidFill>
                <a:latin typeface="Times New Roman" pitchFamily="18" charset="0"/>
              </a:rPr>
              <a:t>кликане</a:t>
            </a: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 с мишката</a:t>
            </a:r>
          </a:p>
          <a:p>
            <a:pPr algn="ctr" eaLnBrk="0" hangingPunct="0">
              <a:defRPr/>
            </a:pPr>
            <a:endParaRPr lang="bg-B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380312" y="5589240"/>
            <a:ext cx="1763688" cy="1080120"/>
          </a:xfrm>
          <a:prstGeom prst="wedgeRoundRectCallout">
            <a:avLst>
              <a:gd name="adj1" fmla="val -102561"/>
              <a:gd name="adj2" fmla="val -529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sz="1600" dirty="0" smtClean="0">
                <a:solidFill>
                  <a:srgbClr val="000000"/>
                </a:solidFill>
                <a:latin typeface="Times New Roman" pitchFamily="18" charset="0"/>
              </a:rPr>
              <a:t>Автоматично след опре-делен интервал от време</a:t>
            </a:r>
          </a:p>
          <a:p>
            <a:pPr algn="ctr" eaLnBrk="0" hangingPunct="0">
              <a:defRPr/>
            </a:pPr>
            <a:endParaRPr lang="bg-B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0" y="1268761"/>
            <a:ext cx="3131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>
                <a:latin typeface="Arial" pitchFamily="34" charset="0"/>
                <a:cs typeface="Arial" pitchFamily="34" charset="0"/>
              </a:rPr>
              <a:t>Използва един набор от ефекти и механизъм за случаен избор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dirty="0" smtClean="0">
                <a:latin typeface="Arial" pitchFamily="34" charset="0"/>
                <a:cs typeface="Arial" pitchFamily="34" charset="0"/>
              </a:rPr>
              <a:t>на ефекти-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Random Transition.</a:t>
            </a:r>
            <a:endParaRPr lang="bg-B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dirty="0" smtClean="0">
                <a:latin typeface="Arial" pitchFamily="34" charset="0"/>
                <a:cs typeface="Arial" pitchFamily="34" charset="0"/>
              </a:rPr>
              <a:t>Модифициране на слайд ефект:</a:t>
            </a:r>
          </a:p>
          <a:p>
            <a:pPr algn="just">
              <a:buFontTx/>
              <a:buChar char="-"/>
            </a:pPr>
            <a:r>
              <a:rPr lang="bg-BG" dirty="0" smtClean="0">
                <a:latin typeface="Arial" pitchFamily="34" charset="0"/>
                <a:cs typeface="Arial" pitchFamily="34" charset="0"/>
              </a:rPr>
              <a:t> Бързина - бавно, средно и бързо;</a:t>
            </a:r>
          </a:p>
          <a:p>
            <a:pPr algn="just">
              <a:buFontTx/>
              <a:buChar char="-"/>
            </a:pPr>
            <a:r>
              <a:rPr lang="bg-BG" dirty="0" smtClean="0">
                <a:latin typeface="Arial" pitchFamily="34" charset="0"/>
                <a:cs typeface="Arial" pitchFamily="34" charset="0"/>
              </a:rPr>
              <a:t> Звук - добавя се звуков файл от дадения списък или от външен файл;</a:t>
            </a:r>
          </a:p>
          <a:p>
            <a:pPr algn="just">
              <a:buFontTx/>
              <a:buChar char="-"/>
            </a:pPr>
            <a:r>
              <a:rPr lang="bg-BG" dirty="0" smtClean="0">
                <a:latin typeface="Arial" pitchFamily="34" charset="0"/>
                <a:cs typeface="Arial" pitchFamily="34" charset="0"/>
              </a:rPr>
              <a:t> Особености при визуализация на ефектите:</a:t>
            </a:r>
          </a:p>
          <a:p>
            <a:pPr algn="just"/>
            <a:r>
              <a:rPr lang="bg-BG" dirty="0" smtClean="0">
                <a:latin typeface="Arial" pitchFamily="34" charset="0"/>
                <a:cs typeface="Arial" pitchFamily="34" charset="0"/>
              </a:rPr>
              <a:t>      1. С кликване на мишката;</a:t>
            </a:r>
          </a:p>
          <a:p>
            <a:pPr algn="just"/>
            <a:r>
              <a:rPr lang="bg-BG" dirty="0" smtClean="0">
                <a:latin typeface="Arial" pitchFamily="34" charset="0"/>
                <a:cs typeface="Arial" pitchFamily="34" charset="0"/>
              </a:rPr>
              <a:t>      2. Със зададено времетраене</a:t>
            </a:r>
            <a:r>
              <a:rPr lang="bg-BG" sz="2000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323528" y="521544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bg-BG" dirty="0" smtClean="0"/>
              <a:t>Има четири различни типа анимации в зависимост от използваните ефекти:</a:t>
            </a:r>
          </a:p>
          <a:p>
            <a:pPr lvl="0" algn="just"/>
            <a:endParaRPr lang="bg-BG" b="1" dirty="0" smtClean="0"/>
          </a:p>
          <a:p>
            <a:pPr lvl="0" algn="just"/>
            <a:r>
              <a:rPr lang="bg-BG" b="1" dirty="0" smtClean="0"/>
              <a:t>Въвеждащи</a:t>
            </a:r>
            <a:r>
              <a:rPr lang="bg-BG" dirty="0" smtClean="0"/>
              <a:t> </a:t>
            </a:r>
            <a:r>
              <a:rPr lang="bg-BG" b="1" dirty="0" smtClean="0"/>
              <a:t>ефекти</a:t>
            </a:r>
            <a:r>
              <a:rPr lang="bg-BG" dirty="0" smtClean="0"/>
              <a:t> – правят така, че обектът да изплува постепенно на фокус, да влети в слайда от ръба или да се появи изведнъж.</a:t>
            </a:r>
          </a:p>
          <a:p>
            <a:pPr lvl="0" algn="just"/>
            <a:endParaRPr lang="bg-BG" b="1" dirty="0" smtClean="0"/>
          </a:p>
          <a:p>
            <a:pPr lvl="0" algn="just"/>
            <a:r>
              <a:rPr lang="bg-BG" b="1" dirty="0" smtClean="0"/>
              <a:t>Завършващи</a:t>
            </a:r>
            <a:r>
              <a:rPr lang="bg-BG" dirty="0" smtClean="0"/>
              <a:t> </a:t>
            </a:r>
            <a:r>
              <a:rPr lang="bg-BG" b="1" dirty="0" smtClean="0"/>
              <a:t>ефекти</a:t>
            </a:r>
            <a:r>
              <a:rPr lang="bg-BG" dirty="0" smtClean="0"/>
              <a:t> – правят така, че обектът да излети от слайда, да изчезне или да излезе със спираловидно движение.</a:t>
            </a:r>
          </a:p>
          <a:p>
            <a:pPr lvl="0" algn="just"/>
            <a:endParaRPr lang="bg-BG" b="1" dirty="0" smtClean="0"/>
          </a:p>
          <a:p>
            <a:pPr lvl="0" algn="just"/>
            <a:r>
              <a:rPr lang="bg-BG" b="1" dirty="0" smtClean="0"/>
              <a:t>Акцентиращи</a:t>
            </a:r>
            <a:r>
              <a:rPr lang="bg-BG" dirty="0" smtClean="0"/>
              <a:t> </a:t>
            </a:r>
            <a:r>
              <a:rPr lang="bg-BG" b="1" dirty="0" smtClean="0"/>
              <a:t>ефекти</a:t>
            </a:r>
            <a:r>
              <a:rPr lang="bg-BG" dirty="0" smtClean="0"/>
              <a:t> – правят така, че обектът да увеличава или намалява размера си, да променя цвета си или да се завърта около центъра си.</a:t>
            </a:r>
          </a:p>
          <a:p>
            <a:pPr lvl="0" algn="just"/>
            <a:endParaRPr lang="bg-BG" dirty="0" smtClean="0"/>
          </a:p>
          <a:p>
            <a:pPr lvl="0" algn="just"/>
            <a:r>
              <a:rPr lang="bg-BG" dirty="0" smtClean="0"/>
              <a:t>Можете да използвате </a:t>
            </a:r>
            <a:r>
              <a:rPr lang="bg-BG" b="1" dirty="0" smtClean="0"/>
              <a:t>Траектории на движение</a:t>
            </a:r>
            <a:r>
              <a:rPr lang="bg-BG" dirty="0" smtClean="0"/>
              <a:t>, за да накарате обекта да се премества нагоре или надолу, наляво или надясно или в звездовидна или кръгова траектория (като допълнение към другите ефекти). Можете също да начертаете своя собствена траектория.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Можете да използвате всяка анимация сама по себе си или да комбинирате няколко ефекта заедно. Например, за да направите ред с текст да влети навътре, докато се увеличава, приложете върху него въвеждащ ефект </a:t>
            </a:r>
            <a:r>
              <a:rPr lang="bg-BG" b="1" dirty="0" smtClean="0"/>
              <a:t>Полет навътре</a:t>
            </a:r>
            <a:r>
              <a:rPr lang="bg-BG" dirty="0" smtClean="0"/>
              <a:t> и акцентиращ ефект </a:t>
            </a:r>
            <a:r>
              <a:rPr lang="bg-BG" b="1" dirty="0" smtClean="0"/>
              <a:t>Разтегляне/свиване</a:t>
            </a:r>
            <a:r>
              <a:rPr lang="bg-BG" dirty="0" smtClean="0"/>
              <a:t>. Щракнете върху </a:t>
            </a:r>
            <a:r>
              <a:rPr lang="bg-BG" b="1" dirty="0" smtClean="0"/>
              <a:t>Добавяне на анимация</a:t>
            </a:r>
            <a:r>
              <a:rPr lang="bg-BG" dirty="0" smtClean="0"/>
              <a:t>, за да добавите ефекти, и използвайте екрана за анимации, за да зададете акцентиращият ефект да се прояви с предишния. </a:t>
            </a:r>
            <a:endParaRPr lang="bg-BG" sz="1100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323528" y="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chemeClr val="accent1"/>
                </a:solidFill>
              </a:rPr>
              <a:t>IV</a:t>
            </a:r>
            <a:r>
              <a:rPr lang="bg-BG" sz="2400" dirty="0" smtClean="0">
                <a:solidFill>
                  <a:schemeClr val="accent1"/>
                </a:solidFill>
              </a:rPr>
              <a:t>. Видове ефекти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5113"/>
            <a:ext cx="8820472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Custom Animation</a:t>
            </a:r>
            <a:r>
              <a:rPr lang="bg-BG" sz="4000" b="1" dirty="0" smtClean="0"/>
              <a:t> – анимация по избор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14488"/>
            <a:ext cx="770572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Ефекти - стъпки: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Входящи</a:t>
            </a:r>
            <a:r>
              <a:rPr lang="en-US" sz="2000" dirty="0" smtClean="0"/>
              <a:t>- Add Effect</a:t>
            </a:r>
            <a:r>
              <a:rPr lang="bg-BG" sz="2000" dirty="0" smtClean="0"/>
              <a:t> &gt; </a:t>
            </a:r>
            <a:r>
              <a:rPr lang="en-US" sz="2000" dirty="0" smtClean="0"/>
              <a:t>Entrance;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Наблягащи и изтъкващи- </a:t>
            </a:r>
            <a:r>
              <a:rPr lang="en-US" sz="2000" dirty="0" smtClean="0"/>
              <a:t>Add Effect</a:t>
            </a:r>
            <a:r>
              <a:rPr lang="bg-BG" sz="2000" dirty="0" smtClean="0"/>
              <a:t> &gt; </a:t>
            </a:r>
            <a:r>
              <a:rPr lang="bg-BG" sz="2000" dirty="0" err="1" smtClean="0"/>
              <a:t>Еmphasis</a:t>
            </a:r>
            <a:r>
              <a:rPr lang="bg-BG" sz="2000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Изходящи</a:t>
            </a:r>
            <a:r>
              <a:rPr lang="en-US" sz="2000" dirty="0" smtClean="0"/>
              <a:t>- Add Effect</a:t>
            </a:r>
            <a:r>
              <a:rPr lang="bg-BG" sz="2000" dirty="0" smtClean="0"/>
              <a:t> &gt; Е</a:t>
            </a:r>
            <a:r>
              <a:rPr lang="en-US" sz="2000" dirty="0" err="1" smtClean="0"/>
              <a:t>xit</a:t>
            </a:r>
            <a:r>
              <a:rPr lang="en-US" sz="2000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Движещи се по траектория </a:t>
            </a:r>
            <a:r>
              <a:rPr lang="en-US" sz="2000" dirty="0" smtClean="0"/>
              <a:t>- Add Effect</a:t>
            </a:r>
            <a:r>
              <a:rPr lang="bg-BG" sz="2000" dirty="0" smtClean="0"/>
              <a:t> &gt; </a:t>
            </a:r>
            <a:r>
              <a:rPr lang="en-US" sz="2000" dirty="0" smtClean="0"/>
              <a:t>Motion Paths.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Ефектите съдържат: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Стартови настройки- с кликване на мишката, преди и след визуализиране на слайда.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В зависимост от избрания ефект се различават – ориентация, големина на шрифта, път и други.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Бързина- бавно, много бавно, средно, бързо и много бързо.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Ефектите могат да се визуализират, изтриват и подреждат.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Custom Animation</a:t>
            </a:r>
            <a:r>
              <a:rPr lang="bg-BG" b="1" smtClean="0"/>
              <a:t> – анимация по избор</a:t>
            </a:r>
            <a:endParaRPr lang="bg-BG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1341438"/>
            <a:ext cx="204787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7088" y="3500438"/>
            <a:ext cx="5257800" cy="2160587"/>
            <a:chOff x="539552" y="2276872"/>
            <a:chExt cx="5256584" cy="2160240"/>
          </a:xfrm>
        </p:grpSpPr>
        <p:pic>
          <p:nvPicPr>
            <p:cNvPr id="922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9712" y="2636912"/>
              <a:ext cx="2324100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ular Callout 5"/>
            <p:cNvSpPr/>
            <p:nvPr/>
          </p:nvSpPr>
          <p:spPr bwMode="auto">
            <a:xfrm>
              <a:off x="1260110" y="2276872"/>
              <a:ext cx="1583959" cy="504744"/>
            </a:xfrm>
            <a:prstGeom prst="wedgeRoundRectCallout">
              <a:avLst>
                <a:gd name="adj1" fmla="val 20519"/>
                <a:gd name="adj2" fmla="val 70623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Добави ефект</a:t>
              </a:r>
            </a:p>
            <a:p>
              <a:pPr eaLnBrk="0" hangingPunct="0">
                <a:defRPr/>
              </a:pP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 bwMode="auto">
            <a:xfrm>
              <a:off x="3059919" y="2276872"/>
              <a:ext cx="1872817" cy="504744"/>
            </a:xfrm>
            <a:prstGeom prst="wedgeRoundRectCallout">
              <a:avLst>
                <a:gd name="adj1" fmla="val -21695"/>
                <a:gd name="adj2" fmla="val 67915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Премахни ефект</a:t>
              </a:r>
            </a:p>
            <a:p>
              <a:pPr eaLnBrk="0" hangingPunct="0">
                <a:defRPr/>
              </a:pP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Rounded Rectangular Callout 7"/>
            <p:cNvSpPr/>
            <p:nvPr/>
          </p:nvSpPr>
          <p:spPr bwMode="auto">
            <a:xfrm>
              <a:off x="610972" y="2924468"/>
              <a:ext cx="1296688" cy="360304"/>
            </a:xfrm>
            <a:prstGeom prst="wedgeRoundRectCallout">
              <a:avLst>
                <a:gd name="adj1" fmla="val 61871"/>
                <a:gd name="adj2" fmla="val 27302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Входящи </a:t>
              </a: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9" name="Rounded Rectangular Callout 8"/>
            <p:cNvSpPr/>
            <p:nvPr/>
          </p:nvSpPr>
          <p:spPr bwMode="auto">
            <a:xfrm>
              <a:off x="539552" y="3573651"/>
              <a:ext cx="1296687" cy="358717"/>
            </a:xfrm>
            <a:prstGeom prst="wedgeRoundRectCallout">
              <a:avLst>
                <a:gd name="adj1" fmla="val 65030"/>
                <a:gd name="adj2" fmla="val -18185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Изходящи </a:t>
              </a: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Rounded Rectangular Callout 9"/>
            <p:cNvSpPr/>
            <p:nvPr/>
          </p:nvSpPr>
          <p:spPr bwMode="auto">
            <a:xfrm>
              <a:off x="3851898" y="3789516"/>
              <a:ext cx="1728388" cy="647596"/>
            </a:xfrm>
            <a:prstGeom prst="wedgeRoundRectCallout">
              <a:avLst>
                <a:gd name="adj1" fmla="val -91885"/>
                <a:gd name="adj2" fmla="val -32925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 algn="ctr"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Движещи се по траектория</a:t>
              </a:r>
            </a:p>
            <a:p>
              <a:pPr algn="ctr" eaLnBrk="0" hangingPunct="0">
                <a:defRPr/>
              </a:pP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" name="Rounded Rectangular Callout 10"/>
            <p:cNvSpPr/>
            <p:nvPr/>
          </p:nvSpPr>
          <p:spPr bwMode="auto">
            <a:xfrm>
              <a:off x="4067748" y="2997481"/>
              <a:ext cx="1728388" cy="647596"/>
            </a:xfrm>
            <a:prstGeom prst="wedgeRoundRectCallout">
              <a:avLst>
                <a:gd name="adj1" fmla="val -117156"/>
                <a:gd name="adj2" fmla="val 21829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 algn="ctr" eaLnBrk="0" hangingPunct="0">
                <a:defRPr/>
              </a:pPr>
              <a:r>
                <a:rPr lang="bg-BG" dirty="0" smtClean="0">
                  <a:solidFill>
                    <a:srgbClr val="000000"/>
                  </a:solidFill>
                  <a:latin typeface="Times New Roman" pitchFamily="18" charset="0"/>
                </a:rPr>
                <a:t>Наблягащи и изтъкващи</a:t>
              </a:r>
            </a:p>
            <a:p>
              <a:pPr algn="ctr" eaLnBrk="0" hangingPunct="0">
                <a:defRPr/>
              </a:pPr>
              <a:endParaRPr lang="bg-BG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2" name="Rounded Rectangular Callout 11"/>
          <p:cNvSpPr/>
          <p:nvPr/>
        </p:nvSpPr>
        <p:spPr bwMode="auto">
          <a:xfrm>
            <a:off x="4211638" y="1700213"/>
            <a:ext cx="2447925" cy="360362"/>
          </a:xfrm>
          <a:prstGeom prst="wedgeRoundRectCallout">
            <a:avLst>
              <a:gd name="adj1" fmla="val 59388"/>
              <a:gd name="adj2" fmla="val 293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Стартови настройки</a:t>
            </a:r>
          </a:p>
          <a:p>
            <a:pPr eaLnBrk="0" hangingPunct="0">
              <a:defRPr/>
            </a:pPr>
            <a:endParaRPr lang="bg-B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4140200" y="2205038"/>
            <a:ext cx="2447925" cy="360362"/>
          </a:xfrm>
          <a:prstGeom prst="wedgeRoundRectCallout">
            <a:avLst>
              <a:gd name="adj1" fmla="val 62733"/>
              <a:gd name="adj2" fmla="val -501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Свойства на ефекта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5580063" y="2708275"/>
            <a:ext cx="1152525" cy="360363"/>
          </a:xfrm>
          <a:prstGeom prst="wedgeRoundRectCallout">
            <a:avLst>
              <a:gd name="adj1" fmla="val 69840"/>
              <a:gd name="adj2" fmla="val -1032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Скорост </a:t>
            </a:r>
            <a:endParaRPr lang="bg-B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6443663" y="4292600"/>
            <a:ext cx="1800225" cy="1368425"/>
          </a:xfrm>
          <a:prstGeom prst="wedgeRoundRectCallout">
            <a:avLst>
              <a:gd name="adj1" fmla="val 22078"/>
              <a:gd name="adj2" fmla="val 7335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eaLnBrk="0" hangingPunct="0">
              <a:defRPr/>
            </a:pP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Бутони за подреждане на </a:t>
            </a:r>
            <a:r>
              <a:rPr lang="bg-BG" dirty="0" err="1" smtClean="0">
                <a:solidFill>
                  <a:srgbClr val="000000"/>
                </a:solidFill>
                <a:latin typeface="Times New Roman" pitchFamily="18" charset="0"/>
              </a:rPr>
              <a:t>поредността</a:t>
            </a:r>
            <a:r>
              <a:rPr lang="bg-BG" dirty="0" smtClean="0">
                <a:solidFill>
                  <a:srgbClr val="000000"/>
                </a:solidFill>
                <a:latin typeface="Times New Roman" pitchFamily="18" charset="0"/>
              </a:rPr>
              <a:t> на ефектите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79512" y="0"/>
            <a:ext cx="8784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bg-BG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Допълнителни настройки на анимационен ефект</a:t>
            </a:r>
          </a:p>
        </p:txBody>
      </p:sp>
      <p:sp>
        <p:nvSpPr>
          <p:cNvPr id="6" name="Правоъгълник 5"/>
          <p:cNvSpPr/>
          <p:nvPr/>
        </p:nvSpPr>
        <p:spPr>
          <a:xfrm>
            <a:off x="251520" y="620688"/>
            <a:ext cx="8712968" cy="612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Логично е </a:t>
            </a:r>
            <a:r>
              <a:rPr lang="ru-RU" dirty="0" err="1" smtClean="0"/>
              <a:t>зададените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 да </a:t>
            </a:r>
            <a:r>
              <a:rPr lang="ru-RU" dirty="0" err="1" smtClean="0"/>
              <a:t>могат</a:t>
            </a:r>
            <a:r>
              <a:rPr lang="ru-RU" dirty="0" smtClean="0"/>
              <a:t> </a:t>
            </a:r>
            <a:r>
              <a:rPr lang="ru-RU" dirty="0" err="1" smtClean="0"/>
              <a:t>да</a:t>
            </a:r>
            <a:r>
              <a:rPr lang="ru-RU" dirty="0" smtClean="0"/>
              <a:t> се </a:t>
            </a:r>
            <a:r>
              <a:rPr lang="ru-RU" dirty="0" err="1" smtClean="0"/>
              <a:t>променят</a:t>
            </a:r>
            <a:r>
              <a:rPr lang="ru-RU" dirty="0" smtClean="0"/>
              <a:t> или </a:t>
            </a:r>
            <a:r>
              <a:rPr lang="ru-RU" dirty="0" err="1" smtClean="0"/>
              <a:t>изтриват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1. За да </a:t>
            </a:r>
            <a:r>
              <a:rPr lang="ru-RU" dirty="0" err="1" smtClean="0"/>
              <a:t>промените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щракнете</a:t>
            </a:r>
            <a:r>
              <a:rPr lang="ru-RU" dirty="0" smtClean="0"/>
              <a:t> с </a:t>
            </a:r>
            <a:r>
              <a:rPr lang="ru-RU" dirty="0" err="1" smtClean="0"/>
              <a:t>левия</a:t>
            </a:r>
            <a:r>
              <a:rPr lang="ru-RU" dirty="0" smtClean="0"/>
              <a:t> бутон на </a:t>
            </a:r>
            <a:r>
              <a:rPr lang="ru-RU" dirty="0" err="1" smtClean="0"/>
              <a:t>мишката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името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 в </a:t>
            </a:r>
            <a:r>
              <a:rPr lang="ru-RU" dirty="0" err="1" smtClean="0"/>
              <a:t>списъка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 </a:t>
            </a:r>
            <a:r>
              <a:rPr lang="ru-RU" dirty="0" err="1" smtClean="0"/>
              <a:t>Ако</a:t>
            </a:r>
            <a:r>
              <a:rPr lang="ru-RU" dirty="0" smtClean="0"/>
              <a:t> желаете да го </a:t>
            </a:r>
            <a:r>
              <a:rPr lang="ru-RU" dirty="0" err="1" smtClean="0"/>
              <a:t>промените</a:t>
            </a:r>
            <a:r>
              <a:rPr lang="ru-RU" dirty="0" smtClean="0"/>
              <a:t>, </a:t>
            </a:r>
            <a:r>
              <a:rPr lang="ru-RU" dirty="0" err="1" smtClean="0"/>
              <a:t>натиснете</a:t>
            </a:r>
            <a:r>
              <a:rPr lang="ru-RU" dirty="0" smtClean="0"/>
              <a:t> бутона </a:t>
            </a:r>
            <a:r>
              <a:rPr lang="ru-RU" b="1" dirty="0" err="1" smtClean="0"/>
              <a:t>Change</a:t>
            </a:r>
            <a:r>
              <a:rPr lang="ru-RU" b="1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ако</a:t>
            </a:r>
            <a:r>
              <a:rPr lang="ru-RU" dirty="0" smtClean="0"/>
              <a:t> желаете да го отстраните – бутона </a:t>
            </a:r>
            <a:r>
              <a:rPr lang="ru-RU" b="1" dirty="0" err="1" smtClean="0"/>
              <a:t>Remove</a:t>
            </a:r>
            <a:r>
              <a:rPr lang="ru-RU" b="1" dirty="0" smtClean="0"/>
              <a:t> </a:t>
            </a:r>
            <a:r>
              <a:rPr lang="ru-RU" dirty="0" smtClean="0"/>
              <a:t>(или клавиш </a:t>
            </a:r>
            <a:r>
              <a:rPr lang="ru-RU" b="1" dirty="0" err="1" smtClean="0"/>
              <a:t>Delete</a:t>
            </a:r>
            <a:r>
              <a:rPr lang="ru-RU" b="1" dirty="0" smtClean="0"/>
              <a:t>).</a:t>
            </a:r>
          </a:p>
          <a:p>
            <a:pPr algn="just"/>
            <a:r>
              <a:rPr lang="ru-RU" dirty="0" smtClean="0"/>
              <a:t>3. За да </a:t>
            </a:r>
            <a:r>
              <a:rPr lang="ru-RU" dirty="0" err="1" smtClean="0"/>
              <a:t>промените</a:t>
            </a:r>
            <a:r>
              <a:rPr lang="ru-RU" dirty="0" smtClean="0"/>
              <a:t> </a:t>
            </a:r>
            <a:r>
              <a:rPr lang="ru-RU" dirty="0" err="1" smtClean="0"/>
              <a:t>настройките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, </a:t>
            </a:r>
            <a:r>
              <a:rPr lang="ru-RU" dirty="0" err="1" smtClean="0"/>
              <a:t>използвайте</a:t>
            </a:r>
            <a:r>
              <a:rPr lang="ru-RU" dirty="0" smtClean="0"/>
              <a:t> </a:t>
            </a:r>
            <a:r>
              <a:rPr lang="ru-RU" dirty="0" err="1" smtClean="0"/>
              <a:t>полетата</a:t>
            </a:r>
            <a:r>
              <a:rPr lang="ru-RU" dirty="0" smtClean="0"/>
              <a:t> в секция </a:t>
            </a:r>
            <a:r>
              <a:rPr lang="ru-RU" b="1" dirty="0" err="1" smtClean="0"/>
              <a:t>Modify</a:t>
            </a:r>
            <a:r>
              <a:rPr lang="ru-RU" b="1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полето</a:t>
            </a:r>
            <a:r>
              <a:rPr lang="ru-RU" dirty="0" smtClean="0"/>
              <a:t> </a:t>
            </a:r>
            <a:r>
              <a:rPr lang="ru-RU" b="1" dirty="0" err="1" smtClean="0"/>
              <a:t>Start</a:t>
            </a:r>
            <a:r>
              <a:rPr lang="ru-RU" b="1" dirty="0" smtClean="0"/>
              <a:t> </a:t>
            </a:r>
            <a:r>
              <a:rPr lang="ru-RU" dirty="0" smtClean="0"/>
              <a:t>се </a:t>
            </a:r>
            <a:r>
              <a:rPr lang="ru-RU" dirty="0" err="1" smtClean="0"/>
              <a:t>определя</a:t>
            </a:r>
            <a:r>
              <a:rPr lang="ru-RU" dirty="0" smtClean="0"/>
              <a:t> в кой момент да се </a:t>
            </a:r>
            <a:r>
              <a:rPr lang="ru-RU" dirty="0" err="1" smtClean="0"/>
              <a:t>изпълни</a:t>
            </a:r>
            <a:r>
              <a:rPr lang="ru-RU" dirty="0" smtClean="0"/>
              <a:t> </a:t>
            </a:r>
            <a:r>
              <a:rPr lang="ru-RU" dirty="0" err="1" smtClean="0"/>
              <a:t>ефектът</a:t>
            </a:r>
            <a:r>
              <a:rPr lang="ru-RU" dirty="0" smtClean="0"/>
              <a:t>. </a:t>
            </a:r>
            <a:r>
              <a:rPr lang="ru-RU" dirty="0" err="1" smtClean="0"/>
              <a:t>Възможностите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:</a:t>
            </a:r>
          </a:p>
          <a:p>
            <a:pPr algn="just"/>
            <a:r>
              <a:rPr lang="ru-RU" b="1" dirty="0" err="1" smtClean="0"/>
              <a:t>Оn</a:t>
            </a:r>
            <a:r>
              <a:rPr lang="ru-RU" b="1" dirty="0" smtClean="0"/>
              <a:t> </a:t>
            </a:r>
            <a:r>
              <a:rPr lang="ru-RU" b="1" dirty="0" err="1" smtClean="0"/>
              <a:t>Click</a:t>
            </a:r>
            <a:r>
              <a:rPr lang="ru-RU" b="1" dirty="0" smtClean="0"/>
              <a:t> – </a:t>
            </a:r>
            <a:r>
              <a:rPr lang="ru-RU" dirty="0" smtClean="0"/>
              <a:t>при </a:t>
            </a:r>
            <a:r>
              <a:rPr lang="ru-RU" dirty="0" err="1" smtClean="0"/>
              <a:t>щракване</a:t>
            </a:r>
            <a:r>
              <a:rPr lang="ru-RU" dirty="0" smtClean="0"/>
              <a:t> с </a:t>
            </a:r>
            <a:r>
              <a:rPr lang="ru-RU" dirty="0" err="1" smtClean="0"/>
              <a:t>левия</a:t>
            </a:r>
            <a:r>
              <a:rPr lang="ru-RU" dirty="0" smtClean="0"/>
              <a:t> бутон на </a:t>
            </a:r>
            <a:r>
              <a:rPr lang="ru-RU" dirty="0" err="1" smtClean="0"/>
              <a:t>мишката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слайда;</a:t>
            </a:r>
          </a:p>
          <a:p>
            <a:pPr algn="just"/>
            <a:r>
              <a:rPr lang="ru-RU" b="1" dirty="0" err="1" smtClean="0"/>
              <a:t>With</a:t>
            </a:r>
            <a:r>
              <a:rPr lang="ru-RU" b="1" dirty="0" smtClean="0"/>
              <a:t> </a:t>
            </a:r>
            <a:r>
              <a:rPr lang="ru-RU" b="1" dirty="0" err="1" smtClean="0"/>
              <a:t>Previous</a:t>
            </a:r>
            <a:r>
              <a:rPr lang="ru-RU" b="1" dirty="0" smtClean="0"/>
              <a:t> – </a:t>
            </a:r>
            <a:r>
              <a:rPr lang="ru-RU" dirty="0" err="1" smtClean="0"/>
              <a:t>изпълнява</a:t>
            </a:r>
            <a:r>
              <a:rPr lang="ru-RU" dirty="0" smtClean="0"/>
              <a:t> се </a:t>
            </a:r>
            <a:r>
              <a:rPr lang="ru-RU" dirty="0" err="1" smtClean="0"/>
              <a:t>заедно</a:t>
            </a:r>
            <a:r>
              <a:rPr lang="ru-RU" dirty="0" smtClean="0"/>
              <a:t> с </a:t>
            </a:r>
            <a:r>
              <a:rPr lang="ru-RU" dirty="0" err="1" smtClean="0"/>
              <a:t>предишния</a:t>
            </a:r>
            <a:r>
              <a:rPr lang="ru-RU" dirty="0" smtClean="0"/>
              <a:t> или, </a:t>
            </a:r>
            <a:r>
              <a:rPr lang="ru-RU" dirty="0" err="1" smtClean="0"/>
              <a:t>ако</a:t>
            </a:r>
            <a:r>
              <a:rPr lang="ru-RU" dirty="0" smtClean="0"/>
              <a:t> е </a:t>
            </a:r>
            <a:r>
              <a:rPr lang="ru-RU" dirty="0" err="1" smtClean="0"/>
              <a:t>пръв</a:t>
            </a:r>
            <a:r>
              <a:rPr lang="ru-RU" dirty="0" smtClean="0"/>
              <a:t>, при </a:t>
            </a:r>
            <a:r>
              <a:rPr lang="ru-RU" dirty="0" err="1" smtClean="0"/>
              <a:t>показване</a:t>
            </a:r>
            <a:r>
              <a:rPr lang="ru-RU" dirty="0" smtClean="0"/>
              <a:t> на слайда;</a:t>
            </a:r>
          </a:p>
          <a:p>
            <a:pPr algn="just"/>
            <a:r>
              <a:rPr lang="ru-RU" b="1" dirty="0" err="1" smtClean="0"/>
              <a:t>After</a:t>
            </a:r>
            <a:r>
              <a:rPr lang="ru-RU" b="1" dirty="0" smtClean="0"/>
              <a:t> </a:t>
            </a:r>
            <a:r>
              <a:rPr lang="ru-RU" b="1" dirty="0" err="1" smtClean="0"/>
              <a:t>Previous</a:t>
            </a:r>
            <a:r>
              <a:rPr lang="ru-RU" b="1" dirty="0" smtClean="0"/>
              <a:t> – </a:t>
            </a:r>
            <a:r>
              <a:rPr lang="ru-RU" dirty="0" err="1" smtClean="0"/>
              <a:t>изпълнява</a:t>
            </a:r>
            <a:r>
              <a:rPr lang="ru-RU" dirty="0" smtClean="0"/>
              <a:t> се след </a:t>
            </a:r>
            <a:r>
              <a:rPr lang="ru-RU" dirty="0" err="1" smtClean="0"/>
              <a:t>завършване</a:t>
            </a:r>
            <a:r>
              <a:rPr lang="ru-RU" dirty="0" smtClean="0"/>
              <a:t> на </a:t>
            </a:r>
            <a:r>
              <a:rPr lang="ru-RU" dirty="0" err="1" smtClean="0"/>
              <a:t>предишния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полето</a:t>
            </a:r>
            <a:r>
              <a:rPr lang="ru-RU" dirty="0" smtClean="0"/>
              <a:t> </a:t>
            </a:r>
            <a:r>
              <a:rPr lang="ru-RU" b="1" dirty="0" err="1" smtClean="0"/>
              <a:t>Speed</a:t>
            </a:r>
            <a:r>
              <a:rPr lang="ru-RU" b="1" dirty="0" smtClean="0"/>
              <a:t> </a:t>
            </a:r>
            <a:r>
              <a:rPr lang="ru-RU" dirty="0" err="1" smtClean="0"/>
              <a:t>избирате</a:t>
            </a:r>
            <a:r>
              <a:rPr lang="ru-RU" dirty="0" smtClean="0"/>
              <a:t> </a:t>
            </a:r>
            <a:r>
              <a:rPr lang="ru-RU" dirty="0" err="1" smtClean="0"/>
              <a:t>скоростта</a:t>
            </a:r>
            <a:r>
              <a:rPr lang="ru-RU" dirty="0" smtClean="0"/>
              <a:t>, с </a:t>
            </a:r>
            <a:r>
              <a:rPr lang="ru-RU" dirty="0" err="1" smtClean="0"/>
              <a:t>която</a:t>
            </a:r>
            <a:r>
              <a:rPr lang="ru-RU" dirty="0" smtClean="0"/>
              <a:t> да се </a:t>
            </a:r>
            <a:r>
              <a:rPr lang="ru-RU" dirty="0" err="1" smtClean="0"/>
              <a:t>изпълни</a:t>
            </a:r>
            <a:r>
              <a:rPr lang="ru-RU" dirty="0" smtClean="0"/>
              <a:t> </a:t>
            </a:r>
            <a:r>
              <a:rPr lang="ru-RU" dirty="0" err="1" smtClean="0"/>
              <a:t>анимационният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. </a:t>
            </a:r>
            <a:r>
              <a:rPr lang="ru-RU" dirty="0" err="1" smtClean="0"/>
              <a:t>Има</a:t>
            </a:r>
            <a:r>
              <a:rPr lang="ru-RU" dirty="0" smtClean="0"/>
              <a:t> пет </a:t>
            </a:r>
            <a:r>
              <a:rPr lang="bg-BG" dirty="0" smtClean="0"/>
              <a:t>възможности: </a:t>
            </a:r>
          </a:p>
          <a:p>
            <a:pPr algn="just"/>
            <a:r>
              <a:rPr lang="en-US" b="1" dirty="0" smtClean="0"/>
              <a:t>Very Slow </a:t>
            </a:r>
            <a:r>
              <a:rPr lang="en-US" dirty="0" smtClean="0"/>
              <a:t>– </a:t>
            </a:r>
            <a:r>
              <a:rPr lang="bg-BG" dirty="0" smtClean="0"/>
              <a:t>много бавно;</a:t>
            </a:r>
            <a:r>
              <a:rPr lang="bg-BG" b="1" dirty="0" smtClean="0"/>
              <a:t> </a:t>
            </a:r>
          </a:p>
          <a:p>
            <a:pPr algn="just"/>
            <a:r>
              <a:rPr lang="en-US" b="1" dirty="0" smtClean="0"/>
              <a:t>Slow </a:t>
            </a:r>
            <a:r>
              <a:rPr lang="en-US" dirty="0" smtClean="0"/>
              <a:t>– </a:t>
            </a:r>
            <a:r>
              <a:rPr lang="bg-BG" dirty="0" smtClean="0"/>
              <a:t>бавно; </a:t>
            </a:r>
          </a:p>
          <a:p>
            <a:pPr algn="just"/>
            <a:r>
              <a:rPr lang="en-US" b="1" dirty="0" smtClean="0"/>
              <a:t>Medium </a:t>
            </a:r>
            <a:r>
              <a:rPr lang="en-US" dirty="0" smtClean="0"/>
              <a:t>– </a:t>
            </a:r>
            <a:r>
              <a:rPr lang="bg-BG" dirty="0" smtClean="0"/>
              <a:t>средно бързо</a:t>
            </a:r>
            <a:r>
              <a:rPr lang="bg-BG" b="1" dirty="0" smtClean="0"/>
              <a:t>;</a:t>
            </a:r>
          </a:p>
          <a:p>
            <a:pPr algn="just"/>
            <a:r>
              <a:rPr lang="en-US" b="1" dirty="0" smtClean="0"/>
              <a:t>Fast </a:t>
            </a:r>
            <a:r>
              <a:rPr lang="en-US" dirty="0" smtClean="0"/>
              <a:t>– </a:t>
            </a:r>
            <a:r>
              <a:rPr lang="bg-BG" dirty="0" smtClean="0"/>
              <a:t>бързо</a:t>
            </a:r>
            <a:r>
              <a:rPr lang="bg-BG" b="1" dirty="0" smtClean="0"/>
              <a:t>;</a:t>
            </a:r>
          </a:p>
          <a:p>
            <a:pPr algn="just"/>
            <a:r>
              <a:rPr lang="en-US" b="1" dirty="0" smtClean="0"/>
              <a:t>Very Fast </a:t>
            </a:r>
            <a:r>
              <a:rPr lang="en-US" dirty="0" smtClean="0"/>
              <a:t>– </a:t>
            </a:r>
            <a:r>
              <a:rPr lang="bg-BG" dirty="0" smtClean="0"/>
              <a:t>много бързо.</a:t>
            </a:r>
          </a:p>
          <a:p>
            <a:pPr algn="just"/>
            <a:r>
              <a:rPr lang="ru-RU" dirty="0" err="1" smtClean="0"/>
              <a:t>Средното</a:t>
            </a:r>
            <a:r>
              <a:rPr lang="ru-RU" dirty="0" smtClean="0"/>
              <a:t> поле е различно в </a:t>
            </a:r>
            <a:r>
              <a:rPr lang="ru-RU" dirty="0" err="1" smtClean="0"/>
              <a:t>зависимост</a:t>
            </a:r>
            <a:r>
              <a:rPr lang="ru-RU" dirty="0" smtClean="0"/>
              <a:t> от </a:t>
            </a:r>
            <a:r>
              <a:rPr lang="ru-RU" dirty="0" err="1" smtClean="0"/>
              <a:t>групата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. В него </a:t>
            </a:r>
            <a:r>
              <a:rPr lang="ru-RU" dirty="0" err="1" smtClean="0"/>
              <a:t>може</a:t>
            </a:r>
            <a:r>
              <a:rPr lang="ru-RU" dirty="0" smtClean="0"/>
              <a:t> да се </a:t>
            </a:r>
            <a:r>
              <a:rPr lang="ru-RU" dirty="0" err="1" smtClean="0"/>
              <a:t>задава</a:t>
            </a:r>
            <a:r>
              <a:rPr lang="ru-RU" dirty="0" smtClean="0"/>
              <a:t> </a:t>
            </a:r>
            <a:r>
              <a:rPr lang="ru-RU" dirty="0" err="1" smtClean="0"/>
              <a:t>ъгъл</a:t>
            </a:r>
            <a:r>
              <a:rPr lang="ru-RU" dirty="0" smtClean="0"/>
              <a:t> на </a:t>
            </a:r>
            <a:r>
              <a:rPr lang="ru-RU" dirty="0" err="1" smtClean="0"/>
              <a:t>въртене</a:t>
            </a:r>
            <a:r>
              <a:rPr lang="ru-RU" dirty="0" smtClean="0"/>
              <a:t>, </a:t>
            </a:r>
            <a:r>
              <a:rPr lang="ru-RU" dirty="0" err="1" smtClean="0"/>
              <a:t>посока</a:t>
            </a:r>
            <a:r>
              <a:rPr lang="ru-RU" dirty="0" smtClean="0"/>
              <a:t> на движение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допълнителни</a:t>
            </a:r>
            <a:r>
              <a:rPr lang="ru-RU" dirty="0" smtClean="0"/>
              <a:t> настройки.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476672"/>
            <a:ext cx="7858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0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bg-B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395536" y="47667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План на урока</a:t>
            </a:r>
          </a:p>
        </p:txBody>
      </p:sp>
      <p:sp>
        <p:nvSpPr>
          <p:cNvPr id="5" name="Правоъгълник 4"/>
          <p:cNvSpPr/>
          <p:nvPr/>
        </p:nvSpPr>
        <p:spPr>
          <a:xfrm>
            <a:off x="323528" y="119675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Що е то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bg-BG" dirty="0" err="1" smtClean="0"/>
              <a:t>нимиране</a:t>
            </a:r>
            <a:r>
              <a:rPr lang="bg-BG" dirty="0" smtClean="0"/>
              <a:t> на обект?</a:t>
            </a:r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bg-BG" dirty="0" smtClean="0"/>
              <a:t>Как да </a:t>
            </a:r>
            <a:r>
              <a:rPr lang="bg-BG" dirty="0" err="1" smtClean="0"/>
              <a:t>анимираме</a:t>
            </a:r>
            <a:r>
              <a:rPr lang="bg-BG" dirty="0" smtClean="0"/>
              <a:t> на обект?</a:t>
            </a:r>
          </a:p>
          <a:p>
            <a:pPr lvl="0" algn="just"/>
            <a:r>
              <a:rPr lang="en-US" dirty="0" smtClean="0"/>
              <a:t>III</a:t>
            </a:r>
            <a:r>
              <a:rPr lang="bg-BG" dirty="0" smtClean="0"/>
              <a:t>. Прилагане на ефекти към слайд</a:t>
            </a:r>
          </a:p>
          <a:p>
            <a:pPr lvl="0" algn="just"/>
            <a:r>
              <a:rPr lang="en-US" dirty="0" smtClean="0"/>
              <a:t>IV</a:t>
            </a:r>
            <a:r>
              <a:rPr lang="bg-BG" dirty="0" smtClean="0"/>
              <a:t>. Видове ефекти</a:t>
            </a:r>
            <a:r>
              <a:rPr lang="en-US" dirty="0" smtClean="0"/>
              <a:t> </a:t>
            </a:r>
            <a:endParaRPr lang="bg-BG" dirty="0" smtClean="0"/>
          </a:p>
          <a:p>
            <a:pPr lvl="0" algn="just"/>
            <a:r>
              <a:rPr lang="en-US" dirty="0" smtClean="0"/>
              <a:t>V</a:t>
            </a:r>
            <a:r>
              <a:rPr lang="bg-BG" dirty="0" smtClean="0"/>
              <a:t>. Допълнителни настройки на анимационен ефект</a:t>
            </a:r>
          </a:p>
          <a:p>
            <a:pPr algn="just"/>
            <a:endParaRPr lang="bg-BG" u="sng" dirty="0" smtClean="0"/>
          </a:p>
          <a:p>
            <a:pPr algn="just"/>
            <a:endParaRPr lang="en-US" u="sng" dirty="0" smtClean="0"/>
          </a:p>
          <a:p>
            <a:pPr algn="just"/>
            <a:endParaRPr lang="bg-BG" u="sng" dirty="0" smtClean="0"/>
          </a:p>
          <a:p>
            <a:pPr lvl="0" algn="just"/>
            <a:endParaRPr lang="bg-BG" u="sng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79512" y="69269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b="1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Анимирането</a:t>
            </a:r>
            <a:r>
              <a:rPr lang="ru-RU" dirty="0" smtClean="0"/>
              <a:t> в MS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 </a:t>
            </a:r>
            <a:r>
              <a:rPr lang="ru-RU" dirty="0" err="1" smtClean="0"/>
              <a:t>представлява</a:t>
            </a:r>
            <a:r>
              <a:rPr lang="ru-RU" dirty="0" smtClean="0"/>
              <a:t> </a:t>
            </a:r>
            <a:r>
              <a:rPr lang="ru-RU" dirty="0" err="1" smtClean="0"/>
              <a:t>добавяне</a:t>
            </a:r>
            <a:r>
              <a:rPr lang="ru-RU" dirty="0" smtClean="0"/>
              <a:t> на </a:t>
            </a:r>
            <a:r>
              <a:rPr lang="ru-RU" dirty="0" err="1" smtClean="0"/>
              <a:t>специален</a:t>
            </a:r>
            <a:r>
              <a:rPr lang="ru-RU" dirty="0" smtClean="0"/>
              <a:t> визуален или звуков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текст или </a:t>
            </a:r>
            <a:r>
              <a:rPr lang="ru-RU" dirty="0" err="1" smtClean="0"/>
              <a:t>обект</a:t>
            </a:r>
            <a:r>
              <a:rPr lang="ru-RU" dirty="0" smtClean="0"/>
              <a:t>. Например можете да </a:t>
            </a:r>
            <a:r>
              <a:rPr lang="ru-RU" dirty="0" err="1" smtClean="0"/>
              <a:t>накарате</a:t>
            </a:r>
            <a:r>
              <a:rPr lang="ru-RU" dirty="0" smtClean="0"/>
              <a:t> текста да „долита” буква по буква или </a:t>
            </a:r>
            <a:r>
              <a:rPr lang="ru-RU" dirty="0" err="1" smtClean="0"/>
              <a:t>картинките</a:t>
            </a:r>
            <a:r>
              <a:rPr lang="ru-RU" dirty="0" smtClean="0"/>
              <a:t> </a:t>
            </a:r>
            <a:r>
              <a:rPr lang="ru-RU" dirty="0" err="1" smtClean="0"/>
              <a:t>тайнствено</a:t>
            </a:r>
            <a:r>
              <a:rPr lang="ru-RU" dirty="0" smtClean="0"/>
              <a:t> да </a:t>
            </a:r>
            <a:r>
              <a:rPr lang="ru-RU" dirty="0" err="1" smtClean="0"/>
              <a:t>изчезват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Можете да </a:t>
            </a:r>
            <a:r>
              <a:rPr lang="ru-RU" dirty="0" err="1" smtClean="0"/>
              <a:t>анимирате</a:t>
            </a:r>
            <a:r>
              <a:rPr lang="ru-RU" dirty="0" smtClean="0"/>
              <a:t> текст, графики, </a:t>
            </a:r>
            <a:r>
              <a:rPr lang="ru-RU" dirty="0" err="1" smtClean="0"/>
              <a:t>схеми</a:t>
            </a:r>
            <a:r>
              <a:rPr lang="ru-RU" dirty="0" smtClean="0"/>
              <a:t>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на слайда, за да </a:t>
            </a:r>
            <a:r>
              <a:rPr lang="ru-RU" dirty="0" err="1" smtClean="0"/>
              <a:t>акцентирате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важни</a:t>
            </a:r>
            <a:r>
              <a:rPr lang="ru-RU" dirty="0" smtClean="0"/>
              <a:t> </a:t>
            </a:r>
            <a:r>
              <a:rPr lang="ru-RU" dirty="0" err="1" smtClean="0"/>
              <a:t>моменти</a:t>
            </a:r>
            <a:r>
              <a:rPr lang="ru-RU" dirty="0" smtClean="0"/>
              <a:t> и </a:t>
            </a:r>
            <a:r>
              <a:rPr lang="ru-RU" dirty="0" err="1" smtClean="0"/>
              <a:t>създадете</a:t>
            </a:r>
            <a:r>
              <a:rPr lang="ru-RU" dirty="0" smtClean="0"/>
              <a:t> </a:t>
            </a:r>
            <a:r>
              <a:rPr lang="ru-RU" dirty="0" err="1" smtClean="0"/>
              <a:t>допълнителен</a:t>
            </a:r>
            <a:r>
              <a:rPr lang="ru-RU" dirty="0" smtClean="0"/>
              <a:t> интерес </a:t>
            </a:r>
            <a:r>
              <a:rPr lang="bg-BG" dirty="0" smtClean="0"/>
              <a:t>към вашата презентация. 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Можете да </a:t>
            </a:r>
            <a:r>
              <a:rPr lang="bg-BG" dirty="0" err="1" smtClean="0"/>
              <a:t>анимирате</a:t>
            </a:r>
            <a:r>
              <a:rPr lang="bg-BG" dirty="0" smtClean="0"/>
              <a:t>, за да им придадете визуални ефекти, включително входове, изходи, промени в размера или цвета и дори движение. 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С други думи, анимацията е чудесен начин да се фокусирате върху важни неща, за да управлявате информационния поток и за увеличаване на </a:t>
            </a:r>
            <a:r>
              <a:rPr lang="bg-BG" dirty="0" err="1" smtClean="0"/>
              <a:t>viewer</a:t>
            </a:r>
            <a:r>
              <a:rPr lang="bg-BG" dirty="0" smtClean="0"/>
              <a:t> интерес във вашата презентация. </a:t>
            </a:r>
          </a:p>
          <a:p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179512" y="3212976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sp>
        <p:nvSpPr>
          <p:cNvPr id="4" name="Правоъгълник 3"/>
          <p:cNvSpPr/>
          <p:nvPr/>
        </p:nvSpPr>
        <p:spPr>
          <a:xfrm>
            <a:off x="0" y="26064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g-BG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е то </a:t>
            </a:r>
            <a:r>
              <a:rPr lang="bg-BG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bg-BG" sz="2400" dirty="0" err="1" smtClean="0">
                <a:solidFill>
                  <a:schemeClr val="accent1"/>
                </a:solidFill>
              </a:rPr>
              <a:t>нимиране</a:t>
            </a:r>
            <a:r>
              <a:rPr lang="bg-BG" sz="2400" dirty="0" smtClean="0">
                <a:solidFill>
                  <a:schemeClr val="accent1"/>
                </a:solidFill>
              </a:rPr>
              <a:t> на обект?</a:t>
            </a:r>
            <a:endParaRPr lang="bg-BG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79512" y="54868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dirty="0" smtClean="0"/>
          </a:p>
          <a:p>
            <a:pPr algn="just"/>
            <a:r>
              <a:rPr lang="bg-BG" dirty="0" smtClean="0"/>
              <a:t>За да </a:t>
            </a:r>
            <a:r>
              <a:rPr lang="bg-BG" dirty="0" err="1" smtClean="0"/>
              <a:t>анимирате</a:t>
            </a:r>
            <a:r>
              <a:rPr lang="bg-BG" dirty="0" smtClean="0"/>
              <a:t> обект: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dirty="0" smtClean="0"/>
              <a:t>1</a:t>
            </a:r>
            <a:r>
              <a:rPr lang="bg-BG" dirty="0" smtClean="0"/>
              <a:t>.</a:t>
            </a:r>
            <a:r>
              <a:rPr lang="ru-RU" dirty="0" smtClean="0"/>
              <a:t> В нормален </a:t>
            </a:r>
            <a:r>
              <a:rPr lang="ru-RU" dirty="0" err="1" smtClean="0"/>
              <a:t>изглед</a:t>
            </a:r>
            <a:r>
              <a:rPr lang="ru-RU" dirty="0" smtClean="0"/>
              <a:t> (</a:t>
            </a:r>
            <a:r>
              <a:rPr lang="ru-RU" b="1" dirty="0" err="1" smtClean="0"/>
              <a:t>Normal</a:t>
            </a:r>
            <a:r>
              <a:rPr lang="ru-RU" b="1" dirty="0" smtClean="0"/>
              <a:t> </a:t>
            </a:r>
            <a:r>
              <a:rPr lang="ru-RU" b="1" dirty="0" err="1" smtClean="0"/>
              <a:t>View</a:t>
            </a:r>
            <a:r>
              <a:rPr lang="ru-RU" dirty="0" smtClean="0"/>
              <a:t>) изберете </a:t>
            </a:r>
            <a:r>
              <a:rPr lang="ru-RU" dirty="0" err="1" smtClean="0"/>
              <a:t>обекта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желаете да </a:t>
            </a:r>
            <a:r>
              <a:rPr lang="ru-RU" dirty="0" err="1" smtClean="0"/>
              <a:t>анимирате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 От </a:t>
            </a:r>
            <a:r>
              <a:rPr lang="ru-RU" dirty="0" err="1" smtClean="0"/>
              <a:t>менюто</a:t>
            </a:r>
            <a:r>
              <a:rPr lang="ru-RU" dirty="0" smtClean="0"/>
              <a:t> </a:t>
            </a:r>
            <a:r>
              <a:rPr lang="ru-RU" dirty="0" err="1" smtClean="0"/>
              <a:t>Slide</a:t>
            </a:r>
            <a:r>
              <a:rPr lang="ru-RU" dirty="0" smtClean="0"/>
              <a:t> </a:t>
            </a:r>
            <a:r>
              <a:rPr lang="ru-RU" dirty="0" err="1" smtClean="0"/>
              <a:t>Show</a:t>
            </a:r>
            <a:r>
              <a:rPr lang="ru-RU" dirty="0" smtClean="0"/>
              <a:t> или от </a:t>
            </a:r>
            <a:r>
              <a:rPr lang="ru-RU" dirty="0" err="1" smtClean="0"/>
              <a:t>контекстното</a:t>
            </a:r>
            <a:r>
              <a:rPr lang="ru-RU" dirty="0" smtClean="0"/>
              <a:t> меню изберете </a:t>
            </a:r>
            <a:r>
              <a:rPr lang="ru-RU" b="1" dirty="0" err="1" smtClean="0"/>
              <a:t>Custom</a:t>
            </a:r>
            <a:r>
              <a:rPr lang="ru-RU" b="1" dirty="0" smtClean="0"/>
              <a:t> </a:t>
            </a:r>
            <a:r>
              <a:rPr lang="ru-RU" b="1" dirty="0" err="1" smtClean="0"/>
              <a:t>Animation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дясната</a:t>
            </a:r>
            <a:r>
              <a:rPr lang="ru-RU" dirty="0" smtClean="0"/>
              <a:t> част на </a:t>
            </a:r>
            <a:r>
              <a:rPr lang="ru-RU" dirty="0" err="1" smtClean="0"/>
              <a:t>екрана</a:t>
            </a:r>
            <a:r>
              <a:rPr lang="ru-RU" dirty="0" smtClean="0"/>
              <a:t> се </a:t>
            </a:r>
            <a:r>
              <a:rPr lang="ru-RU" dirty="0" err="1" smtClean="0"/>
              <a:t>отваря</a:t>
            </a:r>
            <a:r>
              <a:rPr lang="ru-RU" dirty="0" smtClean="0"/>
              <a:t> </a:t>
            </a:r>
            <a:r>
              <a:rPr lang="ru-RU" dirty="0" err="1" smtClean="0"/>
              <a:t>панелът</a:t>
            </a:r>
            <a:r>
              <a:rPr lang="ru-RU" dirty="0" smtClean="0"/>
              <a:t> </a:t>
            </a:r>
            <a:r>
              <a:rPr lang="ru-RU" b="1" dirty="0" err="1" smtClean="0"/>
              <a:t>Custom</a:t>
            </a:r>
            <a:r>
              <a:rPr lang="ru-RU" b="1" dirty="0" smtClean="0"/>
              <a:t> </a:t>
            </a:r>
            <a:r>
              <a:rPr lang="ru-RU" b="1" dirty="0" err="1" smtClean="0"/>
              <a:t>Animation</a:t>
            </a:r>
            <a:r>
              <a:rPr lang="ru-RU" dirty="0" smtClean="0"/>
              <a:t>.</a:t>
            </a:r>
          </a:p>
          <a:p>
            <a:pPr algn="just"/>
            <a:r>
              <a:rPr lang="bg-BG" dirty="0" smtClean="0"/>
              <a:t>3. Натиснете бутона </a:t>
            </a:r>
            <a:r>
              <a:rPr lang="en-US" b="1" dirty="0" smtClean="0"/>
              <a:t>Add Effect</a:t>
            </a:r>
            <a:r>
              <a:rPr lang="en-US" dirty="0" smtClean="0"/>
              <a:t> </a:t>
            </a:r>
            <a:r>
              <a:rPr lang="bg-BG" dirty="0" smtClean="0"/>
              <a:t>в панела </a:t>
            </a:r>
            <a:r>
              <a:rPr lang="en-US" b="1" dirty="0" smtClean="0"/>
              <a:t>Custom Animation</a:t>
            </a:r>
            <a:r>
              <a:rPr lang="en-US" dirty="0" smtClean="0"/>
              <a:t>.</a:t>
            </a:r>
            <a:r>
              <a:rPr lang="bg-BG" cap="all" dirty="0" smtClean="0"/>
              <a:t> </a:t>
            </a:r>
          </a:p>
          <a:p>
            <a:pPr algn="just"/>
            <a:endParaRPr lang="bg-BG" cap="all" dirty="0" smtClean="0"/>
          </a:p>
          <a:p>
            <a:pPr algn="just"/>
            <a:r>
              <a:rPr lang="ru-RU" dirty="0" err="1" smtClean="0"/>
              <a:t>Отваря</a:t>
            </a:r>
            <a:r>
              <a:rPr lang="ru-RU" dirty="0" smtClean="0"/>
              <a:t> се </a:t>
            </a:r>
            <a:r>
              <a:rPr lang="ru-RU" dirty="0" err="1" smtClean="0"/>
              <a:t>списък</a:t>
            </a:r>
            <a:r>
              <a:rPr lang="ru-RU" dirty="0" smtClean="0"/>
              <a:t> с </a:t>
            </a:r>
            <a:r>
              <a:rPr lang="ru-RU" dirty="0" err="1" smtClean="0"/>
              <a:t>групите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можете да </a:t>
            </a:r>
            <a:r>
              <a:rPr lang="ru-RU" dirty="0" err="1" smtClean="0"/>
              <a:t>прилагате</a:t>
            </a:r>
            <a:r>
              <a:rPr lang="ru-RU" dirty="0" smtClean="0"/>
              <a:t>. </a:t>
            </a:r>
            <a:r>
              <a:rPr lang="ru-RU" dirty="0" err="1" smtClean="0"/>
              <a:t>Предоставени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следните</a:t>
            </a:r>
            <a:r>
              <a:rPr lang="ru-RU" dirty="0" smtClean="0"/>
              <a:t> </a:t>
            </a:r>
            <a:r>
              <a:rPr lang="ru-RU" dirty="0" err="1" smtClean="0"/>
              <a:t>възможности</a:t>
            </a:r>
            <a:r>
              <a:rPr lang="ru-RU" dirty="0" smtClean="0"/>
              <a:t>: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err="1" smtClean="0"/>
              <a:t>Entrance</a:t>
            </a:r>
            <a:r>
              <a:rPr lang="ru-RU" dirty="0" smtClean="0"/>
              <a:t> – </a:t>
            </a:r>
            <a:r>
              <a:rPr lang="ru-RU" dirty="0" err="1" smtClean="0"/>
              <a:t>ефекти</a:t>
            </a:r>
            <a:r>
              <a:rPr lang="ru-RU" dirty="0" smtClean="0"/>
              <a:t> при </a:t>
            </a:r>
            <a:r>
              <a:rPr lang="ru-RU" dirty="0" err="1" smtClean="0"/>
              <a:t>появяване</a:t>
            </a:r>
            <a:r>
              <a:rPr lang="ru-RU" dirty="0" smtClean="0"/>
              <a:t> на текст или </a:t>
            </a:r>
            <a:r>
              <a:rPr lang="ru-RU" dirty="0" err="1" smtClean="0"/>
              <a:t>обект</a:t>
            </a:r>
            <a:r>
              <a:rPr lang="ru-RU" dirty="0" smtClean="0"/>
              <a:t> в </a:t>
            </a:r>
            <a:r>
              <a:rPr lang="ru-RU" dirty="0" err="1" smtClean="0"/>
              <a:t>презен</a:t>
            </a:r>
            <a:r>
              <a:rPr lang="bg-BG" dirty="0" err="1" smtClean="0"/>
              <a:t>тацията</a:t>
            </a:r>
            <a:r>
              <a:rPr lang="bg-BG" dirty="0" smtClean="0"/>
              <a:t>;</a:t>
            </a:r>
          </a:p>
          <a:p>
            <a:pPr algn="just"/>
            <a:r>
              <a:rPr lang="ru-RU" b="1" dirty="0" err="1" smtClean="0"/>
              <a:t>Emphasis</a:t>
            </a:r>
            <a:r>
              <a:rPr lang="ru-RU" dirty="0" smtClean="0"/>
              <a:t> – </a:t>
            </a:r>
            <a:r>
              <a:rPr lang="ru-RU" dirty="0" err="1" smtClean="0"/>
              <a:t>ефекти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текст или </a:t>
            </a:r>
            <a:r>
              <a:rPr lang="ru-RU" dirty="0" err="1" smtClean="0"/>
              <a:t>обект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се </a:t>
            </a:r>
            <a:r>
              <a:rPr lang="ru-RU" dirty="0" err="1" smtClean="0"/>
              <a:t>намира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bg-BG" dirty="0" smtClean="0"/>
              <a:t>слайда;</a:t>
            </a:r>
          </a:p>
          <a:p>
            <a:pPr algn="just"/>
            <a:r>
              <a:rPr lang="ru-RU" b="1" dirty="0" err="1" smtClean="0"/>
              <a:t>Exit</a:t>
            </a:r>
            <a:r>
              <a:rPr lang="ru-RU" dirty="0" smtClean="0"/>
              <a:t> – </a:t>
            </a:r>
            <a:r>
              <a:rPr lang="ru-RU" dirty="0" err="1" smtClean="0"/>
              <a:t>ефекти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текст или </a:t>
            </a:r>
            <a:r>
              <a:rPr lang="ru-RU" dirty="0" err="1" smtClean="0"/>
              <a:t>обект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водят до </a:t>
            </a:r>
            <a:r>
              <a:rPr lang="ru-RU" dirty="0" err="1" smtClean="0"/>
              <a:t>изчезването</a:t>
            </a:r>
            <a:r>
              <a:rPr lang="ru-RU" dirty="0" smtClean="0"/>
              <a:t> </a:t>
            </a:r>
            <a:r>
              <a:rPr lang="bg-BG" dirty="0" smtClean="0"/>
              <a:t>им;</a:t>
            </a:r>
          </a:p>
          <a:p>
            <a:pPr algn="just"/>
            <a:r>
              <a:rPr lang="ru-RU" b="1" dirty="0" err="1" smtClean="0"/>
              <a:t>Motion</a:t>
            </a:r>
            <a:r>
              <a:rPr lang="ru-RU" b="1" dirty="0" smtClean="0"/>
              <a:t> </a:t>
            </a:r>
            <a:r>
              <a:rPr lang="ru-RU" b="1" dirty="0" err="1" smtClean="0"/>
              <a:t>Paths</a:t>
            </a:r>
            <a:r>
              <a:rPr lang="ru-RU" b="1" dirty="0" smtClean="0"/>
              <a:t> </a:t>
            </a:r>
            <a:r>
              <a:rPr lang="ru-RU" dirty="0" smtClean="0"/>
              <a:t>– траектория на движение на текст или </a:t>
            </a:r>
            <a:r>
              <a:rPr lang="ru-RU" dirty="0" err="1" smtClean="0"/>
              <a:t>обект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 err="1" smtClean="0"/>
              <a:t>преместване</a:t>
            </a:r>
            <a:r>
              <a:rPr lang="ru-RU" dirty="0" smtClean="0"/>
              <a:t> на </a:t>
            </a:r>
            <a:r>
              <a:rPr lang="ru-RU" dirty="0" err="1" smtClean="0"/>
              <a:t>показалеца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мишката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някоя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до </a:t>
            </a:r>
            <a:r>
              <a:rPr lang="ru-RU" dirty="0" err="1" smtClean="0"/>
              <a:t>нея</a:t>
            </a:r>
            <a:r>
              <a:rPr lang="ru-RU" dirty="0" smtClean="0"/>
              <a:t> се </a:t>
            </a:r>
            <a:r>
              <a:rPr lang="ru-RU" dirty="0" err="1" smtClean="0"/>
              <a:t>отваря</a:t>
            </a:r>
            <a:r>
              <a:rPr lang="ru-RU" dirty="0" smtClean="0"/>
              <a:t> </a:t>
            </a:r>
            <a:r>
              <a:rPr lang="ru-RU" dirty="0" err="1" smtClean="0"/>
              <a:t>списък</a:t>
            </a:r>
            <a:r>
              <a:rPr lang="ru-RU" dirty="0" smtClean="0"/>
              <a:t> с </a:t>
            </a:r>
            <a:r>
              <a:rPr lang="ru-RU" dirty="0" err="1" smtClean="0"/>
              <a:t>наличните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. </a:t>
            </a:r>
            <a:endParaRPr lang="bg-BG" cap="all" dirty="0" smtClean="0"/>
          </a:p>
          <a:p>
            <a:endParaRPr lang="bg-BG" b="1" cap="all" dirty="0" smtClean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22748"/>
            <a:ext cx="8388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1"/>
                </a:solidFill>
              </a:rPr>
              <a:t>II</a:t>
            </a:r>
            <a:r>
              <a:rPr lang="bg-BG" sz="2400" dirty="0" smtClean="0">
                <a:solidFill>
                  <a:schemeClr val="accent1"/>
                </a:solidFill>
              </a:rPr>
              <a:t>. Как да </a:t>
            </a:r>
            <a:r>
              <a:rPr lang="bg-BG" sz="2400" dirty="0" err="1" smtClean="0">
                <a:solidFill>
                  <a:schemeClr val="accent1"/>
                </a:solidFill>
              </a:rPr>
              <a:t>анимираме</a:t>
            </a:r>
            <a:r>
              <a:rPr lang="bg-BG" sz="2400" dirty="0" smtClean="0">
                <a:solidFill>
                  <a:schemeClr val="accent1"/>
                </a:solidFill>
              </a:rPr>
              <a:t> на обект?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23528" y="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dirty="0" smtClean="0"/>
              <a:t>4. Изберете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щракнете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него.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Освен</a:t>
            </a:r>
            <a:r>
              <a:rPr lang="ru-RU" dirty="0" smtClean="0"/>
              <a:t> </a:t>
            </a:r>
            <a:r>
              <a:rPr lang="ru-RU" dirty="0" err="1" smtClean="0"/>
              <a:t>ефектите</a:t>
            </a:r>
            <a:r>
              <a:rPr lang="ru-RU" dirty="0" smtClean="0"/>
              <a:t> от </a:t>
            </a:r>
            <a:r>
              <a:rPr lang="ru-RU" dirty="0" err="1" smtClean="0"/>
              <a:t>списъка</a:t>
            </a:r>
            <a:r>
              <a:rPr lang="ru-RU" dirty="0" smtClean="0"/>
              <a:t>,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разполага</a:t>
            </a:r>
            <a:r>
              <a:rPr lang="ru-RU" dirty="0" smtClean="0"/>
              <a:t> с много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можете да </a:t>
            </a:r>
            <a:r>
              <a:rPr lang="ru-RU" dirty="0" err="1" smtClean="0"/>
              <a:t>разгледате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изберете </a:t>
            </a:r>
            <a:r>
              <a:rPr lang="ru-RU" b="1" dirty="0" err="1" smtClean="0"/>
              <a:t>More</a:t>
            </a:r>
            <a:r>
              <a:rPr lang="ru-RU" b="1" dirty="0" smtClean="0"/>
              <a:t> </a:t>
            </a:r>
            <a:r>
              <a:rPr lang="ru-RU" b="1" dirty="0" err="1" smtClean="0"/>
              <a:t>Effects</a:t>
            </a:r>
            <a:r>
              <a:rPr lang="ru-RU" b="1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Ако</a:t>
            </a:r>
            <a:r>
              <a:rPr lang="ru-RU" dirty="0" smtClean="0"/>
              <a:t> </a:t>
            </a:r>
            <a:r>
              <a:rPr lang="ru-RU" dirty="0" err="1" smtClean="0"/>
              <a:t>контролното</a:t>
            </a:r>
            <a:r>
              <a:rPr lang="ru-RU" dirty="0" smtClean="0"/>
              <a:t> поле </a:t>
            </a:r>
            <a:r>
              <a:rPr lang="ru-RU" b="1" dirty="0" err="1" smtClean="0"/>
              <a:t>AutoPreview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панела</a:t>
            </a:r>
            <a:r>
              <a:rPr lang="ru-RU" dirty="0" smtClean="0"/>
              <a:t> </a:t>
            </a:r>
            <a:r>
              <a:rPr lang="ru-RU" b="1" dirty="0" err="1" smtClean="0"/>
              <a:t>Custom</a:t>
            </a:r>
            <a:r>
              <a:rPr lang="ru-RU" b="1" dirty="0" smtClean="0"/>
              <a:t> </a:t>
            </a:r>
            <a:r>
              <a:rPr lang="ru-RU" b="1" dirty="0" err="1" smtClean="0"/>
              <a:t>Animation</a:t>
            </a:r>
            <a:r>
              <a:rPr lang="ru-RU" b="1" dirty="0" smtClean="0"/>
              <a:t> </a:t>
            </a:r>
            <a:r>
              <a:rPr lang="ru-RU" dirty="0" smtClean="0"/>
              <a:t>е включено, след </a:t>
            </a:r>
            <a:r>
              <a:rPr lang="ru-RU" dirty="0" err="1" smtClean="0"/>
              <a:t>избиране</a:t>
            </a:r>
            <a:r>
              <a:rPr lang="ru-RU" b="1" dirty="0" smtClean="0"/>
              <a:t>, </a:t>
            </a:r>
            <a:r>
              <a:rPr lang="ru-RU" dirty="0" err="1" smtClean="0"/>
              <a:t>ефектът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се </a:t>
            </a:r>
            <a:r>
              <a:rPr lang="ru-RU" dirty="0" err="1" smtClean="0"/>
              <a:t>възпроизведе</a:t>
            </a:r>
            <a:r>
              <a:rPr lang="ru-RU" dirty="0" smtClean="0"/>
              <a:t> в слайда.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След </a:t>
            </a:r>
            <a:r>
              <a:rPr lang="ru-RU" dirty="0" err="1" smtClean="0"/>
              <a:t>избиране</a:t>
            </a:r>
            <a:r>
              <a:rPr lang="ru-RU" dirty="0" smtClean="0"/>
              <a:t> на </a:t>
            </a:r>
            <a:r>
              <a:rPr lang="ru-RU" dirty="0" err="1" smtClean="0"/>
              <a:t>ефект</a:t>
            </a:r>
            <a:r>
              <a:rPr lang="ru-RU" dirty="0" smtClean="0"/>
              <a:t>, той се </a:t>
            </a:r>
            <a:r>
              <a:rPr lang="ru-RU" dirty="0" err="1" smtClean="0"/>
              <a:t>появява</a:t>
            </a:r>
            <a:r>
              <a:rPr lang="ru-RU" dirty="0" smtClean="0"/>
              <a:t> в </a:t>
            </a:r>
            <a:r>
              <a:rPr lang="ru-RU" dirty="0" err="1" smtClean="0"/>
              <a:t>списък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панела</a:t>
            </a:r>
            <a:r>
              <a:rPr lang="ru-RU" dirty="0" smtClean="0"/>
              <a:t> </a:t>
            </a:r>
            <a:r>
              <a:rPr lang="ru-RU" b="1" dirty="0" err="1" smtClean="0"/>
              <a:t>Custom</a:t>
            </a:r>
            <a:r>
              <a:rPr lang="ru-RU" b="1" dirty="0" smtClean="0"/>
              <a:t> </a:t>
            </a:r>
            <a:r>
              <a:rPr lang="ru-RU" b="1" dirty="0" err="1" smtClean="0"/>
              <a:t>Animation</a:t>
            </a:r>
            <a:r>
              <a:rPr lang="ru-RU" dirty="0" smtClean="0"/>
              <a:t>, а до </a:t>
            </a:r>
            <a:r>
              <a:rPr lang="ru-RU" dirty="0" err="1" smtClean="0"/>
              <a:t>обекта</a:t>
            </a:r>
            <a:r>
              <a:rPr lang="ru-RU" dirty="0" smtClean="0"/>
              <a:t>,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който</a:t>
            </a:r>
            <a:r>
              <a:rPr lang="ru-RU" dirty="0" smtClean="0"/>
              <a:t> е приложен, се </a:t>
            </a:r>
            <a:r>
              <a:rPr lang="ru-RU" dirty="0" err="1" smtClean="0"/>
              <a:t>прикрепя</a:t>
            </a:r>
            <a:r>
              <a:rPr lang="ru-RU" dirty="0" smtClean="0"/>
              <a:t> номер. </a:t>
            </a:r>
          </a:p>
          <a:p>
            <a:pPr algn="just"/>
            <a:r>
              <a:rPr lang="ru-RU" dirty="0" err="1" smtClean="0"/>
              <a:t>Ако</a:t>
            </a:r>
            <a:r>
              <a:rPr lang="ru-RU" dirty="0" smtClean="0"/>
              <a:t> е избрана траектория на движение, </a:t>
            </a:r>
            <a:r>
              <a:rPr lang="ru-RU" dirty="0" err="1" smtClean="0"/>
              <a:t>тя</a:t>
            </a:r>
            <a:r>
              <a:rPr lang="ru-RU" dirty="0" smtClean="0"/>
              <a:t> </a:t>
            </a:r>
            <a:r>
              <a:rPr lang="ru-RU" dirty="0" err="1" smtClean="0"/>
              <a:t>също</a:t>
            </a:r>
            <a:r>
              <a:rPr lang="ru-RU" dirty="0" smtClean="0"/>
              <a:t> се </a:t>
            </a:r>
            <a:r>
              <a:rPr lang="ru-RU" dirty="0" err="1" smtClean="0"/>
              <a:t>показва</a:t>
            </a:r>
            <a:r>
              <a:rPr lang="ru-RU" dirty="0" smtClean="0"/>
              <a:t> в нормален </a:t>
            </a:r>
            <a:r>
              <a:rPr lang="ru-RU" dirty="0" err="1" smtClean="0"/>
              <a:t>изглед</a:t>
            </a:r>
            <a:r>
              <a:rPr lang="ru-RU" dirty="0" smtClean="0"/>
              <a:t>. При </a:t>
            </a:r>
            <a:r>
              <a:rPr lang="ru-RU" dirty="0" err="1" smtClean="0"/>
              <a:t>представяне</a:t>
            </a:r>
            <a:r>
              <a:rPr lang="ru-RU" dirty="0" smtClean="0"/>
              <a:t> на презентация посредством </a:t>
            </a:r>
            <a:r>
              <a:rPr lang="ru-RU" b="1" dirty="0" err="1" smtClean="0"/>
              <a:t>Slide</a:t>
            </a:r>
            <a:r>
              <a:rPr lang="ru-RU" b="1" dirty="0" smtClean="0"/>
              <a:t> </a:t>
            </a:r>
            <a:r>
              <a:rPr lang="ru-RU" b="1" dirty="0" err="1" smtClean="0"/>
              <a:t>Show</a:t>
            </a:r>
            <a:r>
              <a:rPr lang="ru-RU" b="1" dirty="0" smtClean="0"/>
              <a:t> </a:t>
            </a:r>
            <a:r>
              <a:rPr lang="ru-RU" dirty="0" err="1" smtClean="0"/>
              <a:t>номерата</a:t>
            </a:r>
            <a:r>
              <a:rPr lang="ru-RU" dirty="0" smtClean="0"/>
              <a:t> и </a:t>
            </a:r>
            <a:r>
              <a:rPr lang="ru-RU" dirty="0" err="1" smtClean="0"/>
              <a:t>траекториите</a:t>
            </a:r>
            <a:r>
              <a:rPr lang="ru-RU" dirty="0" smtClean="0"/>
              <a:t> не се </a:t>
            </a:r>
            <a:r>
              <a:rPr lang="ru-RU" dirty="0" err="1" smtClean="0"/>
              <a:t>виждат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Ако</a:t>
            </a:r>
            <a:r>
              <a:rPr lang="ru-RU" dirty="0" smtClean="0"/>
              <a:t> не е </a:t>
            </a:r>
            <a:r>
              <a:rPr lang="ru-RU" dirty="0" err="1" smtClean="0"/>
              <a:t>зададено</a:t>
            </a:r>
            <a:r>
              <a:rPr lang="ru-RU" dirty="0" smtClean="0"/>
              <a:t> </a:t>
            </a:r>
            <a:r>
              <a:rPr lang="ru-RU" dirty="0" err="1" smtClean="0"/>
              <a:t>друго</a:t>
            </a:r>
            <a:r>
              <a:rPr lang="ru-RU" dirty="0" smtClean="0"/>
              <a:t>, </a:t>
            </a:r>
            <a:r>
              <a:rPr lang="ru-RU" dirty="0" err="1" smtClean="0"/>
              <a:t>ефектите</a:t>
            </a:r>
            <a:r>
              <a:rPr lang="ru-RU" dirty="0" smtClean="0"/>
              <a:t> се </a:t>
            </a:r>
            <a:r>
              <a:rPr lang="ru-RU" dirty="0" err="1" smtClean="0"/>
              <a:t>изпълняват</a:t>
            </a:r>
            <a:r>
              <a:rPr lang="ru-RU" dirty="0" smtClean="0"/>
              <a:t> по </a:t>
            </a:r>
            <a:r>
              <a:rPr lang="ru-RU" dirty="0" err="1" smtClean="0"/>
              <a:t>реда</a:t>
            </a:r>
            <a:r>
              <a:rPr lang="ru-RU" dirty="0" smtClean="0"/>
              <a:t> на </a:t>
            </a:r>
            <a:r>
              <a:rPr lang="ru-RU" dirty="0" err="1" smtClean="0"/>
              <a:t>тяхното</a:t>
            </a:r>
            <a:r>
              <a:rPr lang="ru-RU" dirty="0" smtClean="0"/>
              <a:t> </a:t>
            </a:r>
            <a:r>
              <a:rPr lang="ru-RU" dirty="0" err="1" smtClean="0"/>
              <a:t>създаване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4404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u="sng" dirty="0" smtClean="0"/>
          </a:p>
        </p:txBody>
      </p:sp>
      <p:pic>
        <p:nvPicPr>
          <p:cNvPr id="4" name="Картина 3" descr="Добавяне на анимационен ефект в PowerPoi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764704"/>
            <a:ext cx="3443605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51520" y="47667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chemeClr val="accent1"/>
                </a:solidFill>
              </a:rPr>
              <a:t>III</a:t>
            </a:r>
            <a:r>
              <a:rPr lang="bg-BG" sz="2400" dirty="0" smtClean="0">
                <a:solidFill>
                  <a:schemeClr val="accent1"/>
                </a:solidFill>
              </a:rPr>
              <a:t>. Прилагане на ефекти към слайд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520" y="1122879"/>
            <a:ext cx="87129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Преходът от един слайд към друг при представянето на екран може да бъде съпроводен с анимационен ефект. Добавянето на такъв ефект става с помощта на командата </a:t>
            </a:r>
            <a:r>
              <a:rPr lang="bg-BG" b="1" dirty="0" err="1" smtClean="0"/>
              <a:t>Slide</a:t>
            </a:r>
            <a:r>
              <a:rPr lang="bg-BG" b="1" dirty="0" smtClean="0"/>
              <a:t> </a:t>
            </a:r>
            <a:r>
              <a:rPr lang="bg-BG" b="1" dirty="0" err="1" smtClean="0"/>
              <a:t>Transition</a:t>
            </a:r>
            <a:r>
              <a:rPr lang="bg-BG" dirty="0" smtClean="0"/>
              <a:t> от менюто </a:t>
            </a:r>
            <a:r>
              <a:rPr lang="bg-BG" b="1" dirty="0" err="1" smtClean="0"/>
              <a:t>Slide</a:t>
            </a:r>
            <a:r>
              <a:rPr lang="bg-BG" b="1" dirty="0" smtClean="0"/>
              <a:t> </a:t>
            </a:r>
            <a:r>
              <a:rPr lang="bg-BG" b="1" dirty="0" err="1" smtClean="0"/>
              <a:t>Show</a:t>
            </a:r>
            <a:endParaRPr lang="bg-BG" b="1" dirty="0" smtClean="0"/>
          </a:p>
        </p:txBody>
      </p:sp>
      <p:pic>
        <p:nvPicPr>
          <p:cNvPr id="6" name="Картина 5" descr="http://www-it.fmi.uni-sofia.bg/ReDisInfo/courses/modules/module2/parts/module4/images/6_2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76872"/>
            <a:ext cx="4156075" cy="288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авоъгълник 6"/>
          <p:cNvSpPr/>
          <p:nvPr/>
        </p:nvSpPr>
        <p:spPr>
          <a:xfrm>
            <a:off x="251520" y="544522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или чрез </a:t>
            </a:r>
            <a:r>
              <a:rPr lang="ru-RU" dirty="0" err="1" smtClean="0"/>
              <a:t>командата</a:t>
            </a:r>
            <a:r>
              <a:rPr lang="ru-RU" dirty="0" smtClean="0"/>
              <a:t> </a:t>
            </a:r>
            <a:r>
              <a:rPr lang="ru-RU" b="1" dirty="0" err="1" smtClean="0"/>
              <a:t>Slide</a:t>
            </a:r>
            <a:r>
              <a:rPr lang="ru-RU" b="1" dirty="0" smtClean="0"/>
              <a:t> </a:t>
            </a:r>
            <a:r>
              <a:rPr lang="ru-RU" b="1" dirty="0" err="1" smtClean="0"/>
              <a:t>Transition</a:t>
            </a:r>
            <a:r>
              <a:rPr lang="ru-RU" dirty="0" smtClean="0"/>
              <a:t> от </a:t>
            </a:r>
            <a:r>
              <a:rPr lang="ru-RU" dirty="0" err="1" smtClean="0"/>
              <a:t>списъчното</a:t>
            </a:r>
            <a:r>
              <a:rPr lang="ru-RU" dirty="0" smtClean="0"/>
              <a:t> меню на </a:t>
            </a:r>
            <a:r>
              <a:rPr lang="ru-RU" dirty="0" err="1" smtClean="0"/>
              <a:t>помощния</a:t>
            </a:r>
            <a:r>
              <a:rPr lang="ru-RU" dirty="0" smtClean="0"/>
              <a:t> </a:t>
            </a:r>
            <a:r>
              <a:rPr lang="ru-RU" dirty="0" err="1" smtClean="0"/>
              <a:t>прозорец</a:t>
            </a:r>
            <a:r>
              <a:rPr lang="ru-RU" dirty="0" smtClean="0"/>
              <a:t> </a:t>
            </a:r>
            <a:r>
              <a:rPr lang="ru-RU" b="1" dirty="0" err="1" smtClean="0"/>
              <a:t>Task</a:t>
            </a:r>
            <a:r>
              <a:rPr lang="ru-RU" b="1" dirty="0" smtClean="0"/>
              <a:t> </a:t>
            </a:r>
            <a:r>
              <a:rPr lang="ru-RU" b="1" dirty="0" err="1" smtClean="0"/>
              <a:t>Panel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 descr="http://www-it.fmi.uni-sofia.bg/ReDisInfo/courses/modules/module2/parts/module4/images/6_2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2351405" cy="476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423672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И в двата случая в помощния прозорец </a:t>
            </a:r>
            <a:r>
              <a:rPr lang="bg-BG" b="1" dirty="0" err="1" smtClean="0"/>
              <a:t>Task</a:t>
            </a:r>
            <a:r>
              <a:rPr lang="bg-BG" b="1" dirty="0" smtClean="0"/>
              <a:t> </a:t>
            </a:r>
            <a:r>
              <a:rPr lang="bg-BG" b="1" dirty="0" err="1" smtClean="0"/>
              <a:t>Pane</a:t>
            </a:r>
            <a:r>
              <a:rPr lang="bg-BG" dirty="0" smtClean="0"/>
              <a:t> се отваря страницата </a:t>
            </a:r>
            <a:r>
              <a:rPr lang="bg-BG" b="1" dirty="0" err="1" smtClean="0"/>
              <a:t>Slide</a:t>
            </a:r>
            <a:r>
              <a:rPr lang="bg-BG" b="1" dirty="0" smtClean="0"/>
              <a:t> </a:t>
            </a:r>
            <a:r>
              <a:rPr lang="bg-BG" b="1" dirty="0" err="1" smtClean="0"/>
              <a:t>Transition</a:t>
            </a:r>
            <a:endParaRPr lang="bg-BG" b="1" dirty="0" smtClean="0"/>
          </a:p>
        </p:txBody>
      </p:sp>
      <p:pic>
        <p:nvPicPr>
          <p:cNvPr id="5" name="Картина 4" descr="http://www-it.fmi.uni-sofia.bg/ReDisInfo/courses/modules/module2/parts/module4/images/6_2-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268760"/>
            <a:ext cx="1899920" cy="476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авоъгълник 5"/>
          <p:cNvSpPr/>
          <p:nvPr/>
        </p:nvSpPr>
        <p:spPr>
          <a:xfrm>
            <a:off x="2915816" y="1412776"/>
            <a:ext cx="33843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От списъчното поле </a:t>
            </a:r>
            <a:r>
              <a:rPr lang="bg-BG" b="1" dirty="0" err="1" smtClean="0"/>
              <a:t>Apply</a:t>
            </a:r>
            <a:r>
              <a:rPr lang="bg-BG" b="1" dirty="0" smtClean="0"/>
              <a:t> to </a:t>
            </a:r>
            <a:r>
              <a:rPr lang="bg-BG" b="1" dirty="0" err="1" smtClean="0"/>
              <a:t>selected</a:t>
            </a:r>
            <a:r>
              <a:rPr lang="bg-BG" b="1" dirty="0" smtClean="0"/>
              <a:t> </a:t>
            </a:r>
            <a:r>
              <a:rPr lang="bg-BG" b="1" dirty="0" err="1" smtClean="0"/>
              <a:t>slides</a:t>
            </a:r>
            <a:r>
              <a:rPr lang="bg-BG" b="1" dirty="0" smtClean="0"/>
              <a:t> </a:t>
            </a:r>
            <a:r>
              <a:rPr lang="bg-BG" dirty="0" smtClean="0"/>
              <a:t>се избира вида на ефекта за смяна на слайдовете. Ако се избере </a:t>
            </a:r>
            <a:r>
              <a:rPr lang="bg-BG" b="1" dirty="0" err="1" smtClean="0"/>
              <a:t>No</a:t>
            </a:r>
            <a:r>
              <a:rPr lang="bg-BG" b="1" dirty="0" smtClean="0"/>
              <a:t> </a:t>
            </a:r>
            <a:r>
              <a:rPr lang="bg-BG" b="1" dirty="0" err="1" smtClean="0"/>
              <a:t>Transition</a:t>
            </a:r>
            <a:r>
              <a:rPr lang="bg-BG" dirty="0" smtClean="0"/>
              <a:t> към слайда не се прилага ефект за преход. В полетата </a:t>
            </a:r>
            <a:r>
              <a:rPr lang="bg-BG" b="1" dirty="0" err="1" smtClean="0"/>
              <a:t>Speed</a:t>
            </a:r>
            <a:r>
              <a:rPr lang="bg-BG" dirty="0" smtClean="0"/>
              <a:t> и </a:t>
            </a:r>
            <a:r>
              <a:rPr lang="bg-BG" b="1" dirty="0" err="1" smtClean="0"/>
              <a:t>Sound</a:t>
            </a:r>
            <a:r>
              <a:rPr lang="bg-BG" dirty="0" smtClean="0"/>
              <a:t> на областта </a:t>
            </a:r>
            <a:r>
              <a:rPr lang="bg-BG" b="1" dirty="0" err="1" smtClean="0"/>
              <a:t>Modify</a:t>
            </a:r>
            <a:r>
              <a:rPr lang="bg-BG" b="1" dirty="0" smtClean="0"/>
              <a:t> </a:t>
            </a:r>
            <a:r>
              <a:rPr lang="bg-BG" b="1" dirty="0" err="1" smtClean="0"/>
              <a:t>transition</a:t>
            </a:r>
            <a:r>
              <a:rPr lang="bg-BG" b="1" dirty="0" smtClean="0"/>
              <a:t> </a:t>
            </a:r>
            <a:r>
              <a:rPr lang="bg-BG" dirty="0" smtClean="0"/>
              <a:t>се избират съответно скоростта, с която да се сменят слайдовете (</a:t>
            </a:r>
            <a:r>
              <a:rPr lang="bg-BG" b="1" dirty="0" err="1" smtClean="0"/>
              <a:t>Slow</a:t>
            </a:r>
            <a:r>
              <a:rPr lang="bg-BG" dirty="0" smtClean="0"/>
              <a:t> – бавна, </a:t>
            </a:r>
            <a:r>
              <a:rPr lang="bg-BG" b="1" dirty="0" err="1" smtClean="0"/>
              <a:t>Medium</a:t>
            </a:r>
            <a:r>
              <a:rPr lang="bg-BG" dirty="0" smtClean="0"/>
              <a:t> – средна, </a:t>
            </a:r>
            <a:r>
              <a:rPr lang="bg-BG" b="1" dirty="0" err="1" smtClean="0"/>
              <a:t>Fast</a:t>
            </a:r>
            <a:r>
              <a:rPr lang="bg-BG" dirty="0" smtClean="0"/>
              <a:t> – бърза) и какъв звук да се изпълнява при смяната.</a:t>
            </a:r>
            <a:endParaRPr lang="bg-BG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619348"/>
            <a:ext cx="86409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Поставянето на отметки пред полетата в областта </a:t>
            </a:r>
            <a:r>
              <a:rPr lang="bg-BG" b="1" dirty="0" smtClean="0"/>
              <a:t>Advance </a:t>
            </a:r>
            <a:r>
              <a:rPr lang="bg-BG" b="1" dirty="0" err="1" smtClean="0"/>
              <a:t>slide</a:t>
            </a:r>
            <a:r>
              <a:rPr lang="bg-BG" dirty="0" smtClean="0"/>
              <a:t> определя кога да настъпи смяната на слайдовете – </a:t>
            </a:r>
            <a:r>
              <a:rPr lang="bg-BG" b="1" dirty="0" err="1" smtClean="0"/>
              <a:t>On</a:t>
            </a:r>
            <a:r>
              <a:rPr lang="bg-BG" b="1" dirty="0" smtClean="0"/>
              <a:t> </a:t>
            </a:r>
            <a:r>
              <a:rPr lang="bg-BG" b="1" dirty="0" err="1" smtClean="0"/>
              <a:t>mouse</a:t>
            </a:r>
            <a:r>
              <a:rPr lang="bg-BG" b="1" dirty="0" smtClean="0"/>
              <a:t> </a:t>
            </a:r>
            <a:r>
              <a:rPr lang="bg-BG" b="1" dirty="0" err="1" smtClean="0"/>
              <a:t>click</a:t>
            </a:r>
            <a:r>
              <a:rPr lang="bg-BG" dirty="0" smtClean="0"/>
              <a:t> – при извършване на действие с мишката или клавиатурата и </a:t>
            </a:r>
            <a:r>
              <a:rPr lang="bg-BG" b="1" dirty="0" err="1" smtClean="0"/>
              <a:t>Automatically</a:t>
            </a:r>
            <a:r>
              <a:rPr lang="bg-BG" b="1" dirty="0" smtClean="0"/>
              <a:t> </a:t>
            </a:r>
            <a:r>
              <a:rPr lang="bg-BG" b="1" dirty="0" err="1" smtClean="0"/>
              <a:t>after</a:t>
            </a:r>
            <a:r>
              <a:rPr lang="bg-BG" dirty="0" smtClean="0"/>
              <a:t> – автоматично след определен брой секунди, които се въвеждат в полето под него.</a:t>
            </a:r>
            <a:br>
              <a:rPr lang="bg-BG" dirty="0" smtClean="0"/>
            </a:br>
            <a:endParaRPr lang="en-US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Избора на бутона </a:t>
            </a:r>
            <a:r>
              <a:rPr lang="bg-BG" b="1" dirty="0" err="1" smtClean="0"/>
              <a:t>Apply</a:t>
            </a:r>
            <a:r>
              <a:rPr lang="bg-BG" b="1" dirty="0" smtClean="0"/>
              <a:t> to </a:t>
            </a:r>
            <a:r>
              <a:rPr lang="bg-BG" b="1" dirty="0" err="1" smtClean="0"/>
              <a:t>All</a:t>
            </a:r>
            <a:r>
              <a:rPr lang="bg-BG" b="1" dirty="0" smtClean="0"/>
              <a:t> </a:t>
            </a:r>
            <a:r>
              <a:rPr lang="bg-BG" b="1" dirty="0" err="1" smtClean="0"/>
              <a:t>Slides</a:t>
            </a:r>
            <a:r>
              <a:rPr lang="bg-BG" dirty="0" smtClean="0"/>
              <a:t> прилага избраният ефект на смяна за всички слайдове от презентацията. В противен случай той се прилага само за текущия слайд или избраната група от слайдове.</a:t>
            </a:r>
            <a:br>
              <a:rPr lang="bg-BG" dirty="0" smtClean="0"/>
            </a:br>
            <a:endParaRPr lang="en-US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Бутонът </a:t>
            </a:r>
            <a:r>
              <a:rPr lang="bg-BG" b="1" dirty="0" err="1" smtClean="0"/>
              <a:t>Play</a:t>
            </a:r>
            <a:r>
              <a:rPr lang="bg-BG" dirty="0" smtClean="0"/>
              <a:t> показва цялата анимация (както за преход между слайдовете така и за визуализиране на елементите от слайд) приложена към текущия слайд, без да се преминава в режим </a:t>
            </a:r>
            <a:r>
              <a:rPr lang="bg-BG" b="1" dirty="0" err="1" smtClean="0"/>
              <a:t>Slide</a:t>
            </a:r>
            <a:r>
              <a:rPr lang="bg-BG" b="1" dirty="0" smtClean="0"/>
              <a:t> </a:t>
            </a:r>
            <a:r>
              <a:rPr lang="bg-BG" b="1" dirty="0" err="1" smtClean="0"/>
              <a:t>Show</a:t>
            </a:r>
            <a:r>
              <a:rPr lang="bg-BG" dirty="0" smtClean="0"/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Бутонът </a:t>
            </a:r>
            <a:r>
              <a:rPr lang="bg-BG" b="1" dirty="0" err="1" smtClean="0"/>
              <a:t>Slide</a:t>
            </a:r>
            <a:r>
              <a:rPr lang="bg-BG" b="1" dirty="0" smtClean="0"/>
              <a:t> </a:t>
            </a:r>
            <a:r>
              <a:rPr lang="bg-BG" b="1" dirty="0" err="1" smtClean="0"/>
              <a:t>Show</a:t>
            </a:r>
            <a:r>
              <a:rPr lang="bg-BG" dirty="0" smtClean="0"/>
              <a:t> превключва към режим на работа за преглед на цялата презентация, като се започва от текущия слайд.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dirty="0" smtClean="0"/>
              <a:t>Ако полето </a:t>
            </a:r>
            <a:r>
              <a:rPr lang="bg-BG" b="1" dirty="0" err="1" smtClean="0"/>
              <a:t>AutoPreview</a:t>
            </a:r>
            <a:r>
              <a:rPr lang="bg-BG" dirty="0" smtClean="0"/>
              <a:t> е отбелязано при избор на ефект за смяна, той автоматично се визуализира.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 smtClean="0"/>
              <a:t>Стъпки:</a:t>
            </a:r>
            <a:endParaRPr lang="bg-BG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8443664" cy="5257800"/>
          </a:xfrm>
        </p:spPr>
        <p:txBody>
          <a:bodyPr/>
          <a:lstStyle/>
          <a:p>
            <a:r>
              <a:rPr lang="bg-BG" sz="3600" dirty="0"/>
              <a:t>Към обектите в слайда-  </a:t>
            </a:r>
            <a:r>
              <a:rPr lang="en-US" sz="3600" dirty="0"/>
              <a:t>Slide Show &gt; Custom Animation;</a:t>
            </a:r>
            <a:endParaRPr lang="bg-BG" sz="3600" dirty="0"/>
          </a:p>
          <a:p>
            <a:r>
              <a:rPr lang="bg-BG" sz="3600" dirty="0"/>
              <a:t>Към слайдовете</a:t>
            </a:r>
            <a:r>
              <a:rPr lang="en-US" sz="3600" dirty="0"/>
              <a:t>- Slide Show &gt; Slide Transition;</a:t>
            </a:r>
            <a:endParaRPr lang="bg-BG" sz="3600" dirty="0"/>
          </a:p>
          <a:p>
            <a:r>
              <a:rPr lang="bg-BG" sz="3600" dirty="0"/>
              <a:t>Към слайдовете и обектите едновременно</a:t>
            </a:r>
            <a:r>
              <a:rPr lang="en-US" sz="3600" dirty="0"/>
              <a:t>- Slide Show &gt; Animation Schemes.</a:t>
            </a:r>
            <a:endParaRPr lang="bg-BG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556</TotalTime>
  <Words>1011</Words>
  <Application>Microsoft Office PowerPoint</Application>
  <PresentationFormat>On-screen Show (4:3)</PresentationFormat>
  <Paragraphs>156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Verdana</vt:lpstr>
      <vt:lpstr>Wingdings 2</vt:lpstr>
      <vt:lpstr>Verve</vt:lpstr>
      <vt:lpstr>   Използване на анимационни ефекти по отношене на елементите на слайдовете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Стъпки:</vt:lpstr>
      <vt:lpstr>Animation Schemes – анимационни схеми</vt:lpstr>
      <vt:lpstr>Slide Transition – преходи в слайдовете </vt:lpstr>
      <vt:lpstr>PowerPoint Presentation</vt:lpstr>
      <vt:lpstr>Custom Animation – анимация по избор</vt:lpstr>
      <vt:lpstr>Custom Animation – анимация по избор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 използване и инсталиране на периферни устройства</dc:title>
  <dc:creator>NParapunov</dc:creator>
  <cp:lastModifiedBy>Daniela</cp:lastModifiedBy>
  <cp:revision>60</cp:revision>
  <dcterms:created xsi:type="dcterms:W3CDTF">2012-11-27T09:02:20Z</dcterms:created>
  <dcterms:modified xsi:type="dcterms:W3CDTF">2020-03-20T10:31:31Z</dcterms:modified>
</cp:coreProperties>
</file>