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3/19/2020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5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6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1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8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27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2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5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76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3/19/2020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3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862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8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37" r:id="rId5"/>
    <p:sldLayoutId id="2147483743" r:id="rId6"/>
    <p:sldLayoutId id="2147483744" r:id="rId7"/>
    <p:sldLayoutId id="2147483734" r:id="rId8"/>
    <p:sldLayoutId id="2147483735" r:id="rId9"/>
    <p:sldLayoutId id="2147483736" r:id="rId10"/>
    <p:sldLayoutId id="214748373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4eKxyawNcQ&amp;feature=emb_rel_err" TargetMode="External"/><Relationship Id="rId2" Type="http://schemas.openxmlformats.org/officeDocument/2006/relationships/hyperlink" Target="mailto:ralica_r_v@abv.bg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36U1rz4f7H8" TargetMode="External"/><Relationship Id="rId4" Type="http://schemas.openxmlformats.org/officeDocument/2006/relationships/hyperlink" Target="https://www.youtube.com/watch?v=wAcwjWi6I9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695EE32E-FC0C-4439-811D-BE84B0075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2021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144E041-6AB4-4681-B475-A820865B1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593" y="2091263"/>
            <a:ext cx="8803877" cy="246150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bg-BG" sz="4400" dirty="0">
                <a:solidFill>
                  <a:srgbClr val="FF0000"/>
                </a:solidFill>
              </a:rPr>
              <a:t>РАСТЕЖ И РАЗВИТИЕ НА ЖИВОТНИТЕ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A18FEDB8-DBF4-4397-AA6B-F046CEF1D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611324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87286AF-CDBE-4979-BE13-E5692C59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137432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solidFill>
                  <a:srgbClr val="FF0000"/>
                </a:solidFill>
              </a:rPr>
              <a:t>3. ВИДОВЕ РАЗВИТИЕ </a:t>
            </a:r>
            <a:br>
              <a:rPr lang="bg-BG" dirty="0">
                <a:solidFill>
                  <a:srgbClr val="FF0000"/>
                </a:solidFill>
              </a:rPr>
            </a:br>
            <a:r>
              <a:rPr lang="bg-BG" sz="1400" dirty="0"/>
              <a:t>РАЗВИТИЕТО БИВА ДВА ВИДА</a:t>
            </a:r>
            <a:endParaRPr lang="en-US" dirty="0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B1ED99B5-1ECC-4BAA-B0B6-A282D76CB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2369976"/>
            <a:ext cx="3161963" cy="3880632"/>
          </a:xfrm>
        </p:spPr>
        <p:txBody>
          <a:bodyPr/>
          <a:lstStyle/>
          <a:p>
            <a:r>
              <a:rPr lang="bg-BG" dirty="0">
                <a:solidFill>
                  <a:srgbClr val="FF0000"/>
                </a:solidFill>
              </a:rPr>
              <a:t>А)ПРЯКО РАЗВИТИЕ – ПРИ НЕГО СЛЕД ИЗЛЮПВАНЕТО ИЛИ РАЖДАНЕТО, НОВОТО ПОКОЛЕНИЕ ПРИЛИЧА НА ВЪЗРАСТНИТЕ СИ РОДИТЕЛИ, САМО Е С ПО-МАЛКИ РАЗМЕРИ И МАСА.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99DF0052-F90D-4B98-9538-51CEE4DE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64" y="407544"/>
            <a:ext cx="5094400" cy="2674560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B6F5D0D0-2227-49B3-810D-34CA25007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326" y="3331027"/>
            <a:ext cx="4496652" cy="2809097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B53753EF-4DB2-435F-B509-E25E388BB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66" y="3551753"/>
            <a:ext cx="3156857" cy="23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1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5F21E5A0-E106-4A79-BC54-5277C07AC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30" y="423408"/>
            <a:ext cx="4117035" cy="3005592"/>
          </a:xfrm>
          <a:prstGeom prst="rect">
            <a:avLst/>
          </a:prstGeo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091567F-F880-48B5-BF2E-A241AE0B0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690465"/>
            <a:ext cx="3161963" cy="5253135"/>
          </a:xfrm>
        </p:spPr>
        <p:txBody>
          <a:bodyPr>
            <a:normAutofit fontScale="92500" lnSpcReduction="10000"/>
          </a:bodyPr>
          <a:lstStyle/>
          <a:p>
            <a:r>
              <a:rPr lang="bg-BG" dirty="0">
                <a:solidFill>
                  <a:srgbClr val="FF0000"/>
                </a:solidFill>
              </a:rPr>
              <a:t>Б) НЕПРЯКО РАЗВИТИЕ – СЛЕД ИЗЛЮПВАНЕТО, НОВОТО ПОКОЛЕНИЕ НЕ ПРИЛИЧА НА ВЪЗРАСТНИТЕ СИ РОДИТЕЛИ. ТАКОВА Е РАЗВИТИЕТО НА НАСЕКОМИТЕ И НА ЖАБИТЕ.</a:t>
            </a:r>
          </a:p>
          <a:p>
            <a:r>
              <a:rPr lang="bg-BG" dirty="0"/>
              <a:t>ПРИ НЕГО ОТ ЯЙЦЕТО СЕ ИЗЛЮПВА ЧЕРВЕОБРАЗНА ЛАРВА (ПРИ НАСЕКОМИТЕ) ИЛИ ПОПОВА ЛЪЖИЧКА (ПРИ ЖАБИТЕ), КАТО ТЕ ПРЕТЪРПЯВАТ ИЗМЕНЕНИЯ (МЕТАМОРФОЗА) ЗА ДА СЕ ПРЕВЪРНАТ ВЪВ ВЪЗРАСТНИ ИНДИВИДИ.</a:t>
            </a:r>
            <a:endParaRPr lang="en-US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AA6E7DAB-7338-40ED-9F14-4C863FA0B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273" y="3676262"/>
            <a:ext cx="5473959" cy="30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70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A1A62D8D-A027-4D58-AB21-127A64DF1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5804859"/>
          </a:xfrm>
        </p:spPr>
        <p:txBody>
          <a:bodyPr/>
          <a:lstStyle/>
          <a:p>
            <a:r>
              <a:rPr lang="bg-BG" dirty="0">
                <a:solidFill>
                  <a:srgbClr val="FF0000"/>
                </a:solidFill>
              </a:rPr>
              <a:t>4. РЕЗУЛТАТ ОТ РАЗВИТИЕТО - </a:t>
            </a:r>
            <a:br>
              <a:rPr lang="bg-BG" dirty="0">
                <a:solidFill>
                  <a:srgbClr val="FF0000"/>
                </a:solidFill>
              </a:rPr>
            </a:br>
            <a:r>
              <a:rPr lang="bg-BG" dirty="0">
                <a:solidFill>
                  <a:srgbClr val="FF0000"/>
                </a:solidFill>
              </a:rPr>
              <a:t>ДОСТИГА СЕ ДО МОМЕНТ, В КОЙТО ОРГАНИЗМИТЕ МОГАТ ДА ИМАТ ПОКОЛЕНИЕ </a:t>
            </a:r>
            <a:br>
              <a:rPr lang="bg-BG" dirty="0">
                <a:solidFill>
                  <a:srgbClr val="FF0000"/>
                </a:solidFill>
              </a:rPr>
            </a:br>
            <a:r>
              <a:rPr lang="bg-BG" sz="2400" dirty="0">
                <a:solidFill>
                  <a:schemeClr val="tx1"/>
                </a:solidFill>
              </a:rPr>
              <a:t>ПОЧТИ ВСИЧКИ ЖИВОТНИ ИМАТ ПОКОЛЕНИЕ ВЕДНЪЖ ГОДИШНО В ОПРЕДЕЛЕН СЕЗОН (ПТИЦИ, КОТКИ, КОНЕ – ПРЕЗ ПРОЛЕТТА; ОВЦЕ, ЛИСИЦИ, ЕЛЕНИ – ПРЕЗ ЕСЕНТА), КУЧЕТАТА МОГАТ ДА ИМАТ ПОКОЛЕНИЕ ДВА ПЪТИ В ГОДИНАТА, А ЧОВЕКОПОДОБНИТЕ МАЙМУНИ НАПРИМЕР МОГАТ ДА ИМАТ ПОКОЛЕНИЕ ЦЕЛОГОДИШНО.</a:t>
            </a:r>
            <a:r>
              <a:rPr lang="bg-BG" dirty="0">
                <a:solidFill>
                  <a:srgbClr val="FF0000"/>
                </a:solidFill>
              </a:rPr>
              <a:t/>
            </a:r>
            <a:br>
              <a:rPr lang="bg-BG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07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22B1A3F-FE2B-4BBD-9524-0CF28DB54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5431635"/>
          </a:xfrm>
        </p:spPr>
        <p:txBody>
          <a:bodyPr>
            <a:normAutofit fontScale="90000"/>
          </a:bodyPr>
          <a:lstStyle/>
          <a:p>
            <a:r>
              <a:rPr lang="bg-BG" sz="2400" dirty="0"/>
              <a:t>ДЕЦА, ЩЕ ИСКАМ ОТ ВАС ДА СИ НАУЧИТЕ УРОКА ОТ ПРЕЗЕНТАЦИЯТА, ДА СИ ПОПЪЛНИТЕ ДОМАШНОТО В УЧЕБНАТА ТЕТРАДКА И ДА СИ НАПРАВИТЕ ПЛАН В ТЕТРАДКАТА ЗА РАБОТА В КЛАС. ЗА СЪСТАВЯНЕТО НА ПЛАН СЪМ ВИ УЛЕСНИЛА, КАТО ВСИЧКО КОЕТО ТРЯБВА ДА ВКЛЮЧВА СЪМ ГО НАПИСАЛА В ЧЕРВЕНО. АКО ИМАТЕ ВЪПРОСИ, МОЖЕ ДА МИ ПИШЕТЕ СЪОБЩЕНИЕ В ШКОЛО ИЛИ НА И-МЕЙЛ: </a:t>
            </a:r>
            <a:r>
              <a:rPr lang="en-US" sz="2400" dirty="0">
                <a:hlinkClick r:id="rId2"/>
              </a:rPr>
              <a:t>ralica_r_v@abv.bg</a:t>
            </a:r>
            <a:r>
              <a:rPr lang="bg-BG" sz="2400" dirty="0"/>
              <a:t/>
            </a:r>
            <a:br>
              <a:rPr lang="bg-BG" sz="2400" dirty="0"/>
            </a:br>
            <a:r>
              <a:rPr lang="bg-BG" sz="2400" dirty="0"/>
              <a:t/>
            </a:r>
            <a:br>
              <a:rPr lang="bg-BG" sz="2400" dirty="0"/>
            </a:br>
            <a:r>
              <a:rPr lang="bg-BG" sz="2400" dirty="0"/>
              <a:t>Ако има класове, с които не сме взели предишни уроци, моля да ме уведомят да им направя презентации и за тях и кои са уроците. </a:t>
            </a:r>
            <a:br>
              <a:rPr lang="bg-BG" sz="2400" dirty="0"/>
            </a:br>
            <a:r>
              <a:rPr lang="bg-BG" sz="2400" dirty="0"/>
              <a:t/>
            </a:r>
            <a:br>
              <a:rPr lang="bg-BG" sz="2400" dirty="0"/>
            </a:br>
            <a:r>
              <a:rPr lang="bg-BG" sz="2400" dirty="0"/>
              <a:t>Слагам ви и няколко линка с </a:t>
            </a:r>
            <a:r>
              <a:rPr lang="bg-BG" sz="2400" dirty="0" err="1"/>
              <a:t>клипчета</a:t>
            </a:r>
            <a:r>
              <a:rPr lang="bg-BG" sz="2400" dirty="0"/>
              <a:t> към урока. Смятам, че ще са ви интересни.</a:t>
            </a:r>
            <a:br>
              <a:rPr lang="bg-BG" sz="2400" dirty="0"/>
            </a:br>
            <a:r>
              <a:rPr lang="en-US" sz="2400" dirty="0">
                <a:hlinkClick r:id="rId3"/>
              </a:rPr>
              <a:t>https://www.youtube.com/watch?v=v4eKxyawNcQ&amp;feature=emb_rel_err</a:t>
            </a:r>
            <a:r>
              <a:rPr lang="bg-BG" sz="2400" dirty="0"/>
              <a:t/>
            </a:r>
            <a:br>
              <a:rPr lang="bg-BG" sz="2400" dirty="0"/>
            </a:br>
            <a:r>
              <a:rPr lang="en-US" sz="2400" dirty="0">
                <a:hlinkClick r:id="rId4"/>
              </a:rPr>
              <a:t>https://www.youtube.com/watch?v=wAcwjWi6I9Y</a:t>
            </a:r>
            <a:r>
              <a:rPr lang="bg-BG" sz="2400" dirty="0"/>
              <a:t/>
            </a:r>
            <a:br>
              <a:rPr lang="bg-BG" sz="2400" dirty="0"/>
            </a:br>
            <a:r>
              <a:rPr lang="en-US" sz="2400">
                <a:hlinkClick r:id="rId5"/>
              </a:rPr>
              <a:t>https://www.youtube.com/watch?v=36U1rz4f7H8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308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BB82B9D-E49F-4B19-9A85-A9515DA14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68" y="642593"/>
            <a:ext cx="8900317" cy="2020707"/>
          </a:xfrm>
        </p:spPr>
        <p:txBody>
          <a:bodyPr>
            <a:normAutofit/>
          </a:bodyPr>
          <a:lstStyle/>
          <a:p>
            <a:pPr algn="ctr"/>
            <a:r>
              <a:rPr lang="bg-BG" sz="2400" dirty="0"/>
              <a:t>ЖИЗНЕНИТЕ ПРОЦЕСИ РАСТЕЖ И РАЗВИТИЕ СА ВЗАИМНО СВЪРЗАНИ, ЗАВИСЯТ ЕДИН ОТ ДРУГ И ПРОТИЧАТ ЕДНОВРЕМЕННО.</a:t>
            </a:r>
            <a:endParaRPr lang="en-US" sz="2400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B9374B5-8390-482B-91B3-6FE7741E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29" y="2519265"/>
            <a:ext cx="3295534" cy="2272782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45EE9531-6CBE-4C93-9E66-287977020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816" y="3918858"/>
            <a:ext cx="3810702" cy="2143520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AD858923-0403-4D0A-BA60-8FD0284B2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384" y="2229977"/>
            <a:ext cx="3295532" cy="24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6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F4D1B69-77C8-4071-A5F8-3462EE230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1"/>
            <a:ext cx="3161963" cy="2481041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000" dirty="0">
                <a:solidFill>
                  <a:srgbClr val="FF0000"/>
                </a:solidFill>
              </a:rPr>
              <a:t>1. РАСТЕЖ НА ЖИВОТНИТЕ  (ОГРАНИЧЕН РАСТЕЖ) – НЕОБРАТИМ ПРОЦЕС НА УВЕЛИЧАВАНЕ НА РАЗМЕРИТЕ И МАСАТА НА ОРГАНИЗМИТЕ. ОСЪЩЕСТВЯВА СЕ ЧРЕЗ УВЕЛИЧАВАНЕ НА БРОЯ И РАЗМЕРИТЕ НА КЛЕТКИТЕ.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FCE8C9BD-D637-4EC1-8BD0-629197E16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3181739"/>
            <a:ext cx="3161963" cy="3200399"/>
          </a:xfrm>
        </p:spPr>
        <p:txBody>
          <a:bodyPr/>
          <a:lstStyle/>
          <a:p>
            <a:pPr algn="ctr"/>
            <a:r>
              <a:rPr lang="bg-BG" dirty="0"/>
              <a:t>ЖИВОТНИТЕ СЕ ХАРАКТЕРИЗИРАТ С ТАКА НАРЕЧЕНИЯ ОГРАНИЧЕН РАСТЕЖ. ПРИ НЕГО МЛАДИЯ ОРГАНИЗЪМ РАСТЕ ДО ОПРЕДЕЛЕНА ВЪЗРАСТ И РАЗМЕРИ, СЛЕД КОЕТО РАСТЕЖЪТ СПИРА ДО КРАЯ НА ЖИВОТА МУ.</a:t>
            </a:r>
            <a:endParaRPr lang="en-US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20C3555-423A-40DF-BF96-B7F049962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546" y="332411"/>
            <a:ext cx="5231735" cy="2974537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D0778309-09F5-481A-A031-7B2244536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37" y="3312367"/>
            <a:ext cx="7267518" cy="33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05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FF6F23D1-03E4-466F-8DF8-185A4050A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sz="2400" dirty="0"/>
              <a:t>РАЗЛИЧНИТЕ ВИДОВЕ ЖИВОТНИ НАРАСТВАТ И ДО ОПРЕДЕЛЕНИ РАЗМЕРИ ПРЕДИ РАСТЕЖЪТ ИМ ДА СПРЕ (КОЛИБРИ – 5 Г, ЖИРАФ – 780 КГ, СЛОН – 11 ТОНА, КОТКА – 8 КГ.)</a:t>
            </a:r>
            <a:endParaRPr lang="en-US" sz="2400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A489750F-7538-4934-A030-6F04DBE9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68" y="2613272"/>
            <a:ext cx="3345802" cy="2230535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B9BE9496-8FB2-4990-8720-4F2C0902D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250" y="1986306"/>
            <a:ext cx="2286000" cy="4229100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AE6434F5-709D-464B-979A-8381EAD5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530" y="2418184"/>
            <a:ext cx="2286000" cy="3048000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BCD7FCB-92A6-46ED-96D8-AE8385C3E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686" y="2099385"/>
            <a:ext cx="2575250" cy="38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52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97802F9C-CD16-4745-8F36-75C08902A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g-BG" sz="2000" dirty="0"/>
              <a:t>РАСТЕЖЪТ ЗАВИСИ И ОТ ДРУГИ ФАКТОРИ, КАТО НАПРИМЕР КОЛИЧЕСТВОТО НА ПРИЕТАТА ХРАНА (АКО ХРАНАТА Е МАЛКО ОРГАНИЗМЪТ НЯМА ДА ПОРАСНЕ ДОСТАТЪЧНО), ПРОСТРАНСТВОТО, В КОЕТО ЖИВЕЕ ОРГАНИЗМА (ЗАТВОРЕНИТЕ В АКВАРИУМ И СВОБОДНОЖИВЕЕЩИТЕ БЛАТНИ КОСТЕНУРКИ СЕ РАЗЛИЧАВАТ ПО РАЗМЕРИ), ДАЛИ СЕ ДВИЖИ ДОСТАТЪЧНО И ДР.</a:t>
            </a:r>
            <a:endParaRPr lang="en-US" sz="2000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1F246A48-0DB2-4288-9F50-6B7DDE9D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45" y="2139872"/>
            <a:ext cx="3408749" cy="1922884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B6F039C2-6EAA-411A-A5C8-CB93714B4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60" y="4188434"/>
            <a:ext cx="3358134" cy="2152650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7F08EE3C-7219-4082-A051-0632359AE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511" y="2082917"/>
            <a:ext cx="3016898" cy="1995552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F0998950-AF99-44FC-B246-7C3BC2938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510" y="4231441"/>
            <a:ext cx="3177175" cy="2109644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A9722BE9-BC2D-4ECE-9FE4-A68891A36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528" y="2125173"/>
            <a:ext cx="2623522" cy="2113261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F70B58EF-2F37-4559-AFD8-F8C8515E3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938" y="4243108"/>
            <a:ext cx="3688702" cy="211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7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17DDF11-F9EF-4B52-954A-DE23844E4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1"/>
            <a:ext cx="3161963" cy="4543107"/>
          </a:xfrm>
        </p:spPr>
        <p:txBody>
          <a:bodyPr>
            <a:noAutofit/>
          </a:bodyPr>
          <a:lstStyle/>
          <a:p>
            <a:r>
              <a:rPr lang="bg-BG" sz="1800" dirty="0">
                <a:solidFill>
                  <a:srgbClr val="FF0000"/>
                </a:solidFill>
              </a:rPr>
              <a:t>2. РАЗВИТИЕ НА ЖИВОТНИТЕ – СЛОЖЕН НЕОБРАТИМ ПРОЦЕС НА ИЗМЕНЕНИЯ В ОРГАНИЗМИТЕ, ЧРЕЗ КОИТО ТЕ ДОСТИГАТ ДО ПОЛОВА ЗРЯЛОСТ И СПОСОБНОСТ ЗА РАЗМНОЖАВАНЕ, СЛЕД КОЕТО ОСТАРЯВАТ И УМИРАТ. НАРИЧА СЕ ОЩЕ ЖИЗНЕН ЦИКЪЛ НА ОГАНИЗМИТЕ.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BD37CD7F-D682-4A44-9741-F8B71B00E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475" y="742950"/>
            <a:ext cx="59626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13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AE6B7A0-A67B-4C8C-8D0F-4CF562C8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РАЗВИТИЕТО ПРЕМИНАВА ПРЕЗ ДВА ЕТАПА:</a:t>
            </a:r>
            <a:endParaRPr lang="en-US" dirty="0"/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EB1CBBA6-6E92-4E47-8EB1-01D09E045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" y="116348"/>
            <a:ext cx="6091710" cy="3312652"/>
          </a:xfr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E746CB72-D649-4273-8F38-9784EE7C1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bg-BG" dirty="0">
                <a:solidFill>
                  <a:srgbClr val="FF0000"/>
                </a:solidFill>
              </a:rPr>
              <a:t>А) ЗАРОДИШЕН ЕТАП – ЗАПОЧВА СЛЕД ОПЛОЖДАНЕТО И ОБРАЗУВАНЕТО НА ЗИГОТАТА И ЗАВЪРШВА С ИЗЛЮПВАНЕТО ИЛИ РАЖДАНЕТО НА ЖИВОТНОТО. ПРЕЗ ТОЗИ ЕТАП ОРГАНИЗМЪТ СЕ НАРИЧА ЗАРОДИШ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D07D5689-DF94-4EF6-99D1-6BD3C8FBF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294" y="3234168"/>
            <a:ext cx="3797559" cy="33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4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FA03EB7B-4F1A-4843-9FCA-613AD33FC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609599"/>
            <a:ext cx="3161963" cy="5623249"/>
          </a:xfrm>
        </p:spPr>
        <p:txBody>
          <a:bodyPr>
            <a:normAutofit fontScale="92500"/>
          </a:bodyPr>
          <a:lstStyle/>
          <a:p>
            <a:r>
              <a:rPr lang="bg-BG" dirty="0"/>
              <a:t>ПРЕЗ ТОЗИ ЕТАП ЗАРОДИШЪТ ТРЯБВА ДА СЕ ИЗХРАНВА И ДА ДИША. ПРИ ЯЙЦЕСНАСЯЩИТЕ ОРГАНИЗМИ, ХРАНИТЕЛНИТЕ ВЕЩЕСТВА СА НАТРУПАНИ КАТО РЕЗЕРВНИ В ЯЙЦЕТО, А КИСЛОРОДЪТ ЗА ДИШАНЕТО ПРЕМИНАВА ПРЕЗ ПОРИ В ЧЕРУПКАТА.</a:t>
            </a:r>
          </a:p>
          <a:p>
            <a:r>
              <a:rPr lang="bg-BG" dirty="0"/>
              <a:t>ПРИ РАЖДАЩИТЕ ОРГАНИЗМИ, ЗАРОДИШЪТ ПОЛУЧАВА КИСЛОРОД И ХРАНИТЕЛНИ ВЕЩЕСТВА ЧРЕЗ ПЛАЦЕНТАТА И ПЪПНАТА ВРЪВ ДИРЕКТНО ОТ КРЪВОНОСНАТА СИСТЕМА НА МАЙКАТА.</a:t>
            </a:r>
            <a:endParaRPr lang="en-US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CF8B426-2E16-4AD7-8F87-CC3349247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19" y="0"/>
            <a:ext cx="4572000" cy="3429000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2D85FE10-AE0A-42E4-861A-F8132BB59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833" y="2687216"/>
            <a:ext cx="3284130" cy="40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3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794646C4-5FC5-4CFA-AF5F-E0AC2FD05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704850"/>
            <a:ext cx="6858000" cy="5143500"/>
          </a:xfrm>
          <a:prstGeom prst="rect">
            <a:avLst/>
          </a:prstGeo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8D808AD4-136F-429D-90DD-21ECEA7EC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1716832"/>
            <a:ext cx="3161963" cy="4226767"/>
          </a:xfrm>
        </p:spPr>
        <p:txBody>
          <a:bodyPr/>
          <a:lstStyle/>
          <a:p>
            <a:r>
              <a:rPr lang="bg-BG" dirty="0">
                <a:solidFill>
                  <a:srgbClr val="FF0000"/>
                </a:solidFill>
              </a:rPr>
              <a:t>Б) СЛЕДЗАРОДИШЕН ЕТАП – ЗАПОЧВА С РАЖДАНЕТО ИЛИ ИЗЛЮПВАНЕТО И ТРАЕ ДО СМЪРТТА НА ОРГАНИЗМА. ПРЕЗ НЕГО ХРАНА И КИСЛОРОД СЕ НАБАВЯТ САМОСТОЯТЕЛНО ОТ ОКОЛНАТА СРЕДА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520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43341"/>
      </a:dk2>
      <a:lt2>
        <a:srgbClr val="E2E8E3"/>
      </a:lt2>
      <a:accent1>
        <a:srgbClr val="E729C4"/>
      </a:accent1>
      <a:accent2>
        <a:srgbClr val="A917D5"/>
      </a:accent2>
      <a:accent3>
        <a:srgbClr val="7131E8"/>
      </a:accent3>
      <a:accent4>
        <a:srgbClr val="414BDC"/>
      </a:accent4>
      <a:accent5>
        <a:srgbClr val="2985E7"/>
      </a:accent5>
      <a:accent6>
        <a:srgbClr val="16B4C6"/>
      </a:accent6>
      <a:hlink>
        <a:srgbClr val="5679C6"/>
      </a:hlink>
      <a:folHlink>
        <a:srgbClr val="7F7F7F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491</Words>
  <Application>Microsoft Office PowerPoint</Application>
  <PresentationFormat>Widescreen</PresentationFormat>
  <Paragraphs>19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Garamond</vt:lpstr>
      <vt:lpstr>Selawik Light</vt:lpstr>
      <vt:lpstr>Speak Pro</vt:lpstr>
      <vt:lpstr>SavonVTI</vt:lpstr>
      <vt:lpstr> РАСТЕЖ И РАЗВИТИЕ НА ЖИВОТНИТЕ</vt:lpstr>
      <vt:lpstr>ЖИЗНЕНИТЕ ПРОЦЕСИ РАСТЕЖ И РАЗВИТИЕ СА ВЗАИМНО СВЪРЗАНИ, ЗАВИСЯТ ЕДИН ОТ ДРУГ И ПРОТИЧАТ ЕДНОВРЕМЕННО.</vt:lpstr>
      <vt:lpstr>1. РАСТЕЖ НА ЖИВОТНИТЕ  (ОГРАНИЧЕН РАСТЕЖ) – НЕОБРАТИМ ПРОЦЕС НА УВЕЛИЧАВАНЕ НА РАЗМЕРИТЕ И МАСАТА НА ОРГАНИЗМИТЕ. ОСЪЩЕСТВЯВА СЕ ЧРЕЗ УВЕЛИЧАВАНЕ НА БРОЯ И РАЗМЕРИТЕ НА КЛЕТКИТЕ.</vt:lpstr>
      <vt:lpstr>РАЗЛИЧНИТЕ ВИДОВЕ ЖИВОТНИ НАРАСТВАТ И ДО ОПРЕДЕЛЕНИ РАЗМЕРИ ПРЕДИ РАСТЕЖЪТ ИМ ДА СПРЕ (КОЛИБРИ – 5 Г, ЖИРАФ – 780 КГ, СЛОН – 11 ТОНА, КОТКА – 8 КГ.)</vt:lpstr>
      <vt:lpstr>РАСТЕЖЪТ ЗАВИСИ И ОТ ДРУГИ ФАКТОРИ, КАТО НАПРИМЕР КОЛИЧЕСТВОТО НА ПРИЕТАТА ХРАНА (АКО ХРАНАТА Е МАЛКО ОРГАНИЗМЪТ НЯМА ДА ПОРАСНЕ ДОСТАТЪЧНО), ПРОСТРАНСТВОТО, В КОЕТО ЖИВЕЕ ОРГАНИЗМА (ЗАТВОРЕНИТЕ В АКВАРИУМ И СВОБОДНОЖИВЕЕЩИТЕ БЛАТНИ КОСТЕНУРКИ СЕ РАЗЛИЧАВАТ ПО РАЗМЕРИ), ДАЛИ СЕ ДВИЖИ ДОСТАТЪЧНО И ДР.</vt:lpstr>
      <vt:lpstr>2. РАЗВИТИЕ НА ЖИВОТНИТЕ – СЛОЖЕН НЕОБРАТИМ ПРОЦЕС НА ИЗМЕНЕНИЯ В ОРГАНИЗМИТЕ, ЧРЕЗ КОИТО ТЕ ДОСТИГАТ ДО ПОЛОВА ЗРЯЛОСТ И СПОСОБНОСТ ЗА РАЗМНОЖАВАНЕ, СЛЕД КОЕТО ОСТАРЯВАТ И УМИРАТ. НАРИЧА СЕ ОЩЕ ЖИЗНЕН ЦИКЪЛ НА ОГАНИЗМИТЕ.</vt:lpstr>
      <vt:lpstr>РАЗВИТИЕТО ПРЕМИНАВА ПРЕЗ ДВА ЕТАПА:</vt:lpstr>
      <vt:lpstr>PowerPoint Presentation</vt:lpstr>
      <vt:lpstr>PowerPoint Presentation</vt:lpstr>
      <vt:lpstr>3. ВИДОВЕ РАЗВИТИЕ  РАЗВИТИЕТО БИВА ДВА ВИДА</vt:lpstr>
      <vt:lpstr>PowerPoint Presentation</vt:lpstr>
      <vt:lpstr>4. РЕЗУЛТАТ ОТ РАЗВИТИЕТО -  ДОСТИГА СЕ ДО МОМЕНТ, В КОЙТО ОРГАНИЗМИТЕ МОГАТ ДА ИМАТ ПОКОЛЕНИЕ  ПОЧТИ ВСИЧКИ ЖИВОТНИ ИМАТ ПОКОЛЕНИЕ ВЕДНЪЖ ГОДИШНО В ОПРЕДЕЛЕН СЕЗОН (ПТИЦИ, КОТКИ, КОНЕ – ПРЕЗ ПРОЛЕТТА; ОВЦЕ, ЛИСИЦИ, ЕЛЕНИ – ПРЕЗ ЕСЕНТА), КУЧЕТАТА МОГАТ ДА ИМАТ ПОКОЛЕНИЕ ДВА ПЪТИ В ГОДИНАТА, А ЧОВЕКОПОДОБНИТЕ МАЙМУНИ НАПРИМЕР МОГАТ ДА ИМАТ ПОКОЛЕНИЕ ЦЕЛОГОДИШНО. </vt:lpstr>
      <vt:lpstr>ДЕЦА, ЩЕ ИСКАМ ОТ ВАС ДА СИ НАУЧИТЕ УРОКА ОТ ПРЕЗЕНТАЦИЯТА, ДА СИ ПОПЪЛНИТЕ ДОМАШНОТО В УЧЕБНАТА ТЕТРАДКА И ДА СИ НАПРАВИТЕ ПЛАН В ТЕТРАДКАТА ЗА РАБОТА В КЛАС. ЗА СЪСТАВЯНЕТО НА ПЛАН СЪМ ВИ УЛЕСНИЛА, КАТО ВСИЧКО КОЕТО ТРЯБВА ДА ВКЛЮЧВА СЪМ ГО НАПИСАЛА В ЧЕРВЕНО. АКО ИМАТЕ ВЪПРОСИ, МОЖЕ ДА МИ ПИШЕТЕ СЪОБЩЕНИЕ В ШКОЛО ИЛИ НА И-МЕЙЛ: ralica_r_v@abv.bg  Ако има класове, с които не сме взели предишни уроци, моля да ме уведомят да им направя презентации и за тях и кои са уроците.   Слагам ви и няколко линка с клипчета към урока. Смятам, че ще са ви интересни. https://www.youtube.com/watch?v=v4eKxyawNcQ&amp;feature=emb_rel_err https://www.youtube.com/watch?v=wAcwjWi6I9Y https://www.youtube.com/watch?v=36U1rz4f7H8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РАСТЕЖ И РАЗВИТИЕ НА ЖИВОТНИТЕ</dc:title>
  <dc:creator>Iron Grey</dc:creator>
  <cp:lastModifiedBy>Daniela</cp:lastModifiedBy>
  <cp:revision>24</cp:revision>
  <dcterms:created xsi:type="dcterms:W3CDTF">2020-03-14T08:12:27Z</dcterms:created>
  <dcterms:modified xsi:type="dcterms:W3CDTF">2020-03-19T08:58:23Z</dcterms:modified>
</cp:coreProperties>
</file>