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скосен и заоблен ъгъл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Свободна форм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форм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006994-E2B2-456F-B6E9-412183B54091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4F363A-8233-415A-B8DA-A8AE53BA48F7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/>
          <a:lstStyle/>
          <a:p>
            <a:pPr algn="ctr"/>
            <a:r>
              <a:rPr lang="bg-BG" dirty="0" smtClean="0"/>
              <a:t>Представители на тип Главоноги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3024336" cy="1584176"/>
          </a:xfrm>
        </p:spPr>
        <p:txBody>
          <a:bodyPr>
            <a:normAutofit/>
          </a:bodyPr>
          <a:lstStyle/>
          <a:p>
            <a:pPr algn="l"/>
            <a:r>
              <a:rPr lang="bg-BG" dirty="0" smtClean="0"/>
              <a:t>Изготвено от </a:t>
            </a:r>
          </a:p>
          <a:p>
            <a:pPr algn="l"/>
            <a:r>
              <a:rPr lang="bg-BG" dirty="0" smtClean="0"/>
              <a:t>Иван Тотев</a:t>
            </a:r>
          </a:p>
          <a:p>
            <a:pPr algn="l"/>
            <a:r>
              <a:rPr lang="bg-BG" dirty="0" smtClean="0"/>
              <a:t> 7  б  клас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Обща характеристика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bg-BG" sz="2000" b="1" dirty="0" smtClean="0"/>
              <a:t>Те са морски обитатели с различно развита черупка.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bg-BG" sz="2000" b="1" dirty="0" smtClean="0"/>
              <a:t>Имат мастилена торбичка в, която се събира течност с тъмен цвят. При опасност тя се изхвърля през задното черво на животното.</a:t>
            </a: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/>
              <a:t>   </a:t>
            </a:r>
            <a:endParaRPr lang="bg-BG" dirty="0"/>
          </a:p>
        </p:txBody>
      </p:sp>
      <p:pic>
        <p:nvPicPr>
          <p:cNvPr id="4" name="Картина 3" descr="photo_osminoga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396044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240px-Loligo_vulga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56992"/>
            <a:ext cx="432048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bg-BG" sz="4000" dirty="0" smtClean="0"/>
              <a:t>Представители на клас </a:t>
            </a:r>
            <a:br>
              <a:rPr lang="bg-BG" sz="4000" dirty="0" smtClean="0"/>
            </a:br>
            <a:r>
              <a:rPr lang="bg-BG" sz="4000" dirty="0" smtClean="0"/>
              <a:t>Главоноги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03232" cy="4434840"/>
          </a:xfrm>
        </p:spPr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          </a:t>
            </a:r>
            <a:r>
              <a:rPr lang="bg-BG" dirty="0" smtClean="0">
                <a:solidFill>
                  <a:srgbClr val="00B0F0"/>
                </a:solidFill>
              </a:rPr>
              <a:t>Октоподи  </a:t>
            </a:r>
            <a:r>
              <a:rPr lang="bg-BG" dirty="0" smtClean="0"/>
              <a:t>                          </a:t>
            </a:r>
            <a:r>
              <a:rPr lang="bg-BG" dirty="0" smtClean="0">
                <a:solidFill>
                  <a:srgbClr val="FF0000"/>
                </a:solidFill>
              </a:rPr>
              <a:t>Калмари </a:t>
            </a:r>
          </a:p>
        </p:txBody>
      </p:sp>
      <p:pic>
        <p:nvPicPr>
          <p:cNvPr id="5" name="Контейнер за съдържание 4" descr="de71292c5df818b418fe09cbca9c49c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600400" cy="2285080"/>
          </a:xfrm>
        </p:spPr>
      </p:pic>
      <p:pic>
        <p:nvPicPr>
          <p:cNvPr id="6" name="Картина 5" descr="glavonog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4293096"/>
            <a:ext cx="3456384" cy="2376264"/>
          </a:xfrm>
          <a:prstGeom prst="rect">
            <a:avLst/>
          </a:prstGeom>
        </p:spPr>
      </p:pic>
      <p:pic>
        <p:nvPicPr>
          <p:cNvPr id="7" name="Картина 6" descr="003506-e1432329288826-950x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484784"/>
            <a:ext cx="4176464" cy="2292204"/>
          </a:xfrm>
          <a:prstGeom prst="rect">
            <a:avLst/>
          </a:prstGeom>
        </p:spPr>
      </p:pic>
      <p:pic>
        <p:nvPicPr>
          <p:cNvPr id="8" name="Картина 7" descr="hombold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293096"/>
            <a:ext cx="403244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734237"/>
          </a:xfrm>
        </p:spPr>
        <p:txBody>
          <a:bodyPr/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/>
              <a:t>          </a:t>
            </a:r>
          </a:p>
          <a:p>
            <a:pPr>
              <a:buNone/>
            </a:pPr>
            <a:r>
              <a:rPr lang="bg-BG" dirty="0" smtClean="0"/>
              <a:t>           </a:t>
            </a:r>
            <a:r>
              <a:rPr lang="bg-BG" dirty="0" err="1" smtClean="0">
                <a:solidFill>
                  <a:schemeClr val="accent4">
                    <a:lumMod val="75000"/>
                  </a:schemeClr>
                </a:solidFill>
              </a:rPr>
              <a:t>Наутилуси</a:t>
            </a:r>
            <a:endParaRPr lang="bg-BG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734237"/>
          </a:xfrm>
        </p:spPr>
        <p:txBody>
          <a:bodyPr/>
          <a:lstStyle/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/>
              <a:t>                  </a:t>
            </a:r>
            <a:r>
              <a:rPr lang="bg-BG" dirty="0" smtClean="0">
                <a:solidFill>
                  <a:srgbClr val="C00000"/>
                </a:solidFill>
              </a:rPr>
              <a:t>Сепии</a:t>
            </a:r>
            <a:endParaRPr lang="bg-BG" dirty="0">
              <a:solidFill>
                <a:srgbClr val="C00000"/>
              </a:solidFill>
            </a:endParaRPr>
          </a:p>
        </p:txBody>
      </p:sp>
      <p:pic>
        <p:nvPicPr>
          <p:cNvPr id="5" name="Картина 4" descr="https___prod.static9.net.au___media_network_utility_quizzical_16_03_110316_cephalopodg_qu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3960440" cy="2664296"/>
          </a:xfrm>
          <a:prstGeom prst="rect">
            <a:avLst/>
          </a:prstGeom>
        </p:spPr>
      </p:pic>
      <p:pic>
        <p:nvPicPr>
          <p:cNvPr id="6" name="Картина 5" descr="300px-Nautilus_species_she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4032448" cy="2448272"/>
          </a:xfrm>
          <a:prstGeom prst="rect">
            <a:avLst/>
          </a:prstGeom>
        </p:spPr>
      </p:pic>
      <p:pic>
        <p:nvPicPr>
          <p:cNvPr id="7" name="Картина 6" descr="изтеглен фай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4664"/>
            <a:ext cx="3960440" cy="2664296"/>
          </a:xfrm>
          <a:prstGeom prst="rect">
            <a:avLst/>
          </a:prstGeom>
        </p:spPr>
      </p:pic>
      <p:pic>
        <p:nvPicPr>
          <p:cNvPr id="8" name="Картина 7" descr="Sepia_latimanus_(Reef_cuttlefish)_dark_color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933056"/>
            <a:ext cx="388843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Наутилуси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bg-BG" sz="2000" b="1" dirty="0" err="1" smtClean="0"/>
              <a:t>Наутилусите</a:t>
            </a:r>
            <a:r>
              <a:rPr lang="bg-BG" sz="2000" b="1" dirty="0" smtClean="0"/>
              <a:t> живеят в Индийския и Тихия океан. Черупката им е </a:t>
            </a:r>
            <a:r>
              <a:rPr lang="bg-BG" sz="2000" b="1" dirty="0" err="1" smtClean="0"/>
              <a:t>многокамерна</a:t>
            </a:r>
            <a:r>
              <a:rPr lang="bg-BG" sz="2000" b="1" dirty="0" smtClean="0"/>
              <a:t>, а тялото им е разположено в най-външната камера. Пипалата са от 60-90 до на брой. Активни са през нощта и се хранят с мъртви или изтощени ракообразни и риби.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Наутилусите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полово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диморфични</a:t>
            </a:r>
            <a:r>
              <a:rPr lang="ru-RU" sz="2000" b="1" dirty="0" smtClean="0"/>
              <a:t> и се </a:t>
            </a:r>
            <a:r>
              <a:rPr lang="ru-RU" sz="2000" b="1" dirty="0" err="1" smtClean="0"/>
              <a:t>размножават</a:t>
            </a:r>
            <a:r>
              <a:rPr lang="ru-RU" sz="2000" b="1" dirty="0" smtClean="0"/>
              <a:t> чрез </a:t>
            </a:r>
            <a:r>
              <a:rPr lang="ru-RU" sz="2000" b="1" dirty="0" err="1" smtClean="0"/>
              <a:t>снасяне</a:t>
            </a:r>
            <a:r>
              <a:rPr lang="ru-RU" sz="2000" b="1" dirty="0" smtClean="0"/>
              <a:t> на яйца.</a:t>
            </a:r>
            <a:endParaRPr lang="bg-BG" sz="2000" b="1" dirty="0"/>
          </a:p>
        </p:txBody>
      </p:sp>
      <p:pic>
        <p:nvPicPr>
          <p:cNvPr id="4" name="Картина 3" descr="nautilus-cephalopod-photo-descriptio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05064"/>
            <a:ext cx="3672408" cy="2219422"/>
          </a:xfrm>
          <a:prstGeom prst="rect">
            <a:avLst/>
          </a:prstGeom>
        </p:spPr>
      </p:pic>
      <p:pic>
        <p:nvPicPr>
          <p:cNvPr id="5" name="Картина 4" descr="Nautilus_pompilius_1-1-660x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05064"/>
            <a:ext cx="410445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Октоподи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bg-BG" sz="2000" b="1" dirty="0" smtClean="0"/>
              <a:t>Октоподите имат сравнително кратка продължителност на живот. Някой видове живеят едва 2-3 години. Мъжките умират след чифтосването, а женските след излюпването на яйцата. Интересното при тях е, че имат 3 сърца. Те са хищни дънни животни. Имат 8 дълги пипала. Хранят се с риби, раци и  мекотели. Женските се грижат за поколението си. Пазят яйцата и движат водата около тях.</a:t>
            </a:r>
            <a:endParaRPr lang="bg-BG" sz="2000" b="1" dirty="0"/>
          </a:p>
        </p:txBody>
      </p:sp>
      <p:pic>
        <p:nvPicPr>
          <p:cNvPr id="5" name="Картина 4" descr="1432218238_5_559x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21088"/>
            <a:ext cx="3456384" cy="2133189"/>
          </a:xfrm>
          <a:prstGeom prst="rect">
            <a:avLst/>
          </a:prstGeom>
        </p:spPr>
      </p:pic>
      <p:pic>
        <p:nvPicPr>
          <p:cNvPr id="6" name="Картина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861048"/>
            <a:ext cx="3456384" cy="2736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Сепии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err="1" smtClean="0"/>
              <a:t>Населяват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крайбрежните</a:t>
            </a:r>
            <a:r>
              <a:rPr lang="ru-RU" sz="2000" b="1" dirty="0" smtClean="0"/>
              <a:t> води на </a:t>
            </a:r>
            <a:r>
              <a:rPr lang="ru-RU" sz="2000" b="1" dirty="0" err="1" smtClean="0"/>
              <a:t>дълбочина</a:t>
            </a:r>
            <a:r>
              <a:rPr lang="ru-RU" sz="2000" b="1" dirty="0" smtClean="0"/>
              <a:t> до 200 метра. </a:t>
            </a:r>
            <a:r>
              <a:rPr lang="ru-RU" sz="2000" b="1" dirty="0" err="1" smtClean="0"/>
              <a:t>Тялото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достига</a:t>
            </a:r>
            <a:r>
              <a:rPr lang="ru-RU" sz="2000" b="1" dirty="0" smtClean="0"/>
              <a:t> до 25 сантиметра, а на </a:t>
            </a:r>
            <a:r>
              <a:rPr lang="ru-RU" sz="2000" b="1" dirty="0" err="1" smtClean="0"/>
              <a:t>Гигантската</a:t>
            </a:r>
            <a:r>
              <a:rPr lang="ru-RU" sz="2000" b="1" dirty="0" smtClean="0"/>
              <a:t> сепия до 50 см.. </a:t>
            </a:r>
            <a:r>
              <a:rPr lang="ru-RU" sz="2000" b="1" dirty="0" err="1" smtClean="0"/>
              <a:t>Устата</a:t>
            </a:r>
            <a:r>
              <a:rPr lang="ru-RU" sz="2000" b="1" dirty="0" smtClean="0"/>
              <a:t> се </a:t>
            </a:r>
            <a:r>
              <a:rPr lang="ru-RU" sz="2000" b="1" dirty="0" err="1" smtClean="0"/>
              <a:t>намира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предния</a:t>
            </a:r>
            <a:r>
              <a:rPr lang="ru-RU" sz="2000" b="1" dirty="0" smtClean="0"/>
              <a:t> край на </a:t>
            </a:r>
            <a:r>
              <a:rPr lang="ru-RU" sz="2000" b="1" dirty="0" err="1" smtClean="0"/>
              <a:t>тялото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Имат</a:t>
            </a:r>
            <a:r>
              <a:rPr lang="ru-RU" sz="2000" b="1" dirty="0" smtClean="0"/>
              <a:t> 10 </a:t>
            </a:r>
            <a:r>
              <a:rPr lang="ru-RU" sz="2000" b="1" dirty="0" err="1" smtClean="0"/>
              <a:t>пипала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като</a:t>
            </a:r>
            <a:r>
              <a:rPr lang="ru-RU" sz="2000" b="1" dirty="0" smtClean="0"/>
              <a:t> две от </a:t>
            </a:r>
            <a:r>
              <a:rPr lang="ru-RU" sz="2000" b="1" dirty="0" err="1" smtClean="0"/>
              <a:t>тях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дълги</a:t>
            </a:r>
            <a:r>
              <a:rPr lang="ru-RU" sz="2000" b="1" dirty="0" smtClean="0"/>
              <a:t>. За да се защити от </a:t>
            </a:r>
            <a:r>
              <a:rPr lang="ru-RU" sz="2000" b="1" dirty="0" err="1" smtClean="0"/>
              <a:t>опасност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сепията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изхвърля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мастилена</a:t>
            </a:r>
            <a:r>
              <a:rPr lang="ru-RU" sz="2000" b="1" dirty="0" smtClean="0"/>
              <a:t> боя, </a:t>
            </a:r>
            <a:r>
              <a:rPr lang="ru-RU" sz="2000" b="1" dirty="0" err="1" smtClean="0"/>
              <a:t>така</a:t>
            </a:r>
            <a:r>
              <a:rPr lang="ru-RU" sz="2000" b="1" dirty="0" smtClean="0"/>
              <a:t> се </a:t>
            </a:r>
            <a:r>
              <a:rPr lang="ru-RU" sz="2000" b="1" dirty="0" err="1" smtClean="0"/>
              <a:t>образува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димна</a:t>
            </a:r>
            <a:r>
              <a:rPr lang="ru-RU" sz="2000" b="1" dirty="0" smtClean="0"/>
              <a:t> завеса </a:t>
            </a:r>
            <a:r>
              <a:rPr lang="ru-RU" sz="2000" b="1" dirty="0" err="1" smtClean="0"/>
              <a:t>която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позволява</a:t>
            </a:r>
            <a:r>
              <a:rPr lang="ru-RU" sz="2000" b="1" dirty="0" smtClean="0"/>
              <a:t> да </a:t>
            </a:r>
            <a:r>
              <a:rPr lang="ru-RU" sz="2000" b="1" dirty="0" err="1" smtClean="0"/>
              <a:t>избяга</a:t>
            </a:r>
            <a:r>
              <a:rPr lang="ru-RU" sz="2000" b="1" dirty="0" smtClean="0"/>
              <a:t>.</a:t>
            </a:r>
            <a:endParaRPr lang="bg-BG" sz="2000" b="1" dirty="0"/>
          </a:p>
        </p:txBody>
      </p:sp>
      <p:pic>
        <p:nvPicPr>
          <p:cNvPr id="4" name="Картина 3" descr="2031801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01008"/>
            <a:ext cx="3888432" cy="2952329"/>
          </a:xfrm>
          <a:prstGeom prst="rect">
            <a:avLst/>
          </a:prstGeom>
        </p:spPr>
      </p:pic>
      <p:pic>
        <p:nvPicPr>
          <p:cNvPr id="5" name="Картина 4" descr="6f1f1df124ea2b0169f79f7e5c10e1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01008"/>
            <a:ext cx="381642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Калмари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bg-BG" sz="2400" b="1" dirty="0" smtClean="0"/>
              <a:t>Калмарите имат 2 по-дълги и 8 по-къси пипала. Движат се реактивно като изтласкват водата навън от </a:t>
            </a:r>
            <a:r>
              <a:rPr lang="bg-BG" sz="2400" b="1" dirty="0" err="1" smtClean="0"/>
              <a:t>мантийната</a:t>
            </a:r>
            <a:r>
              <a:rPr lang="bg-BG" sz="2400" b="1" dirty="0" smtClean="0"/>
              <a:t> празнина. Те са хищници, бързо плуващи и обикновено се движат на стада.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тялото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имат</a:t>
            </a:r>
            <a:r>
              <a:rPr lang="ru-RU" sz="2400" b="1" dirty="0" smtClean="0"/>
              <a:t> отвори </a:t>
            </a:r>
            <a:r>
              <a:rPr lang="ru-RU" sz="2400" b="1" dirty="0" err="1" smtClean="0"/>
              <a:t>към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мантията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Черупката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предците</a:t>
            </a:r>
            <a:r>
              <a:rPr lang="ru-RU" sz="2400" b="1" dirty="0" smtClean="0"/>
              <a:t> е бил </a:t>
            </a:r>
            <a:r>
              <a:rPr lang="ru-RU" sz="2400" b="1" dirty="0" err="1" smtClean="0"/>
              <a:t>загубена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оставяйки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калмара</a:t>
            </a:r>
            <a:r>
              <a:rPr lang="ru-RU" sz="2400" b="1" dirty="0" smtClean="0"/>
              <a:t> само с </a:t>
            </a:r>
            <a:r>
              <a:rPr lang="ru-RU" sz="2400" b="1" dirty="0" err="1" smtClean="0"/>
              <a:t>вътрешна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писалка</a:t>
            </a:r>
            <a:r>
              <a:rPr lang="ru-RU" sz="2400" b="1" dirty="0" smtClean="0"/>
              <a:t>.</a:t>
            </a:r>
            <a:endParaRPr lang="bg-BG" sz="2400" b="1" dirty="0"/>
          </a:p>
        </p:txBody>
      </p:sp>
      <p:pic>
        <p:nvPicPr>
          <p:cNvPr id="4" name="Картина 3" descr="Giganskij-kalmar-672x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4099689" cy="2736304"/>
          </a:xfrm>
          <a:prstGeom prst="rect">
            <a:avLst/>
          </a:prstGeom>
        </p:spPr>
      </p:pic>
      <p:pic>
        <p:nvPicPr>
          <p:cNvPr id="5" name="Картина 4" descr="AtHXLPl5L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933056"/>
            <a:ext cx="3907760" cy="2448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изтеглен файл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60031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Ви за вниманието!</a:t>
            </a:r>
            <a:endParaRPr lang="bg-BG" dirty="0"/>
          </a:p>
        </p:txBody>
      </p:sp>
      <p:pic>
        <p:nvPicPr>
          <p:cNvPr id="6" name="Контейнер за съдържание 5" descr="plyushena-igrachka-morgenroth-plusch---sin-oktopod--16-cm-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2328427" cy="1527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284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Wingdings</vt:lpstr>
      <vt:lpstr>Wingdings 2</vt:lpstr>
      <vt:lpstr>Поток</vt:lpstr>
      <vt:lpstr>Представители на тип Главоноги</vt:lpstr>
      <vt:lpstr>Обща характеристика</vt:lpstr>
      <vt:lpstr>Представители на клас  Главоноги</vt:lpstr>
      <vt:lpstr>PowerPoint Presentation</vt:lpstr>
      <vt:lpstr>Наутилуси</vt:lpstr>
      <vt:lpstr>Октоподи</vt:lpstr>
      <vt:lpstr>Сепии</vt:lpstr>
      <vt:lpstr>Калмари</vt:lpstr>
      <vt:lpstr>Благодаря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 Главоноги</dc:title>
  <dc:creator>PC</dc:creator>
  <cp:lastModifiedBy>Daniela</cp:lastModifiedBy>
  <cp:revision>22</cp:revision>
  <dcterms:created xsi:type="dcterms:W3CDTF">2020-03-18T16:01:40Z</dcterms:created>
  <dcterms:modified xsi:type="dcterms:W3CDTF">2020-03-19T08:55:36Z</dcterms:modified>
</cp:coreProperties>
</file>